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eg" ContentType="video/mpeg"/>
  <Default Extension="jpeg" ContentType="image/jpeg"/>
  <Default Extension="wmf" ContentType="image/x-wmf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4v" ContentType="video/mp4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56"/>
  </p:notesMasterIdLst>
  <p:sldIdLst>
    <p:sldId id="396" r:id="rId2"/>
    <p:sldId id="1054" r:id="rId3"/>
    <p:sldId id="1043" r:id="rId4"/>
    <p:sldId id="1044" r:id="rId5"/>
    <p:sldId id="1045" r:id="rId6"/>
    <p:sldId id="1046" r:id="rId7"/>
    <p:sldId id="1047" r:id="rId8"/>
    <p:sldId id="1049" r:id="rId9"/>
    <p:sldId id="1050" r:id="rId10"/>
    <p:sldId id="1051" r:id="rId11"/>
    <p:sldId id="1053" r:id="rId12"/>
    <p:sldId id="1029" r:id="rId13"/>
    <p:sldId id="1052" r:id="rId14"/>
    <p:sldId id="990" r:id="rId15"/>
    <p:sldId id="1038" r:id="rId16"/>
    <p:sldId id="981" r:id="rId17"/>
    <p:sldId id="1061" r:id="rId18"/>
    <p:sldId id="983" r:id="rId19"/>
    <p:sldId id="1021" r:id="rId20"/>
    <p:sldId id="1022" r:id="rId21"/>
    <p:sldId id="1032" r:id="rId22"/>
    <p:sldId id="1033" r:id="rId23"/>
    <p:sldId id="1062" r:id="rId24"/>
    <p:sldId id="1063" r:id="rId25"/>
    <p:sldId id="1064" r:id="rId26"/>
    <p:sldId id="1023" r:id="rId27"/>
    <p:sldId id="1039" r:id="rId28"/>
    <p:sldId id="1065" r:id="rId29"/>
    <p:sldId id="1067" r:id="rId30"/>
    <p:sldId id="1060" r:id="rId31"/>
    <p:sldId id="1056" r:id="rId32"/>
    <p:sldId id="1027" r:id="rId33"/>
    <p:sldId id="1057" r:id="rId34"/>
    <p:sldId id="1058" r:id="rId35"/>
    <p:sldId id="1059" r:id="rId36"/>
    <p:sldId id="856" r:id="rId37"/>
    <p:sldId id="876" r:id="rId38"/>
    <p:sldId id="878" r:id="rId39"/>
    <p:sldId id="1041" r:id="rId40"/>
    <p:sldId id="998" r:id="rId41"/>
    <p:sldId id="1030" r:id="rId42"/>
    <p:sldId id="1003" r:id="rId43"/>
    <p:sldId id="1031" r:id="rId44"/>
    <p:sldId id="1042" r:id="rId45"/>
    <p:sldId id="741" r:id="rId46"/>
    <p:sldId id="742" r:id="rId47"/>
    <p:sldId id="946" r:id="rId48"/>
    <p:sldId id="1036" r:id="rId49"/>
    <p:sldId id="1013" r:id="rId50"/>
    <p:sldId id="753" r:id="rId51"/>
    <p:sldId id="754" r:id="rId52"/>
    <p:sldId id="1037" r:id="rId53"/>
    <p:sldId id="1055" r:id="rId54"/>
    <p:sldId id="619" r:id="rId55"/>
  </p:sldIdLst>
  <p:sldSz cx="9144000" cy="6858000" type="screen4x3"/>
  <p:notesSz cx="6858000" cy="9144000"/>
  <p:custDataLst>
    <p:tags r:id="rId5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FF00"/>
    <a:srgbClr val="003366"/>
    <a:srgbClr val="0099C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77" autoAdjust="0"/>
    <p:restoredTop sz="94590" autoAdjust="0"/>
  </p:normalViewPr>
  <p:slideViewPr>
    <p:cSldViewPr>
      <p:cViewPr varScale="1">
        <p:scale>
          <a:sx n="61" d="100"/>
          <a:sy n="61" d="100"/>
        </p:scale>
        <p:origin x="7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3AC7E5D7-888C-4B9F-91C0-EEBF7A39E6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365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fld id="{610A52DB-782F-4B6A-B1D0-635EB73E8475}" type="slidenum">
              <a:rPr lang="zh-CN" altLang="en-US">
                <a:latin typeface="Times New Roman" pitchFamily="18" charset="0"/>
              </a:rPr>
              <a:pPr eaLnBrk="1" hangingPunct="1"/>
              <a:t>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6152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5A10A0C-A8F8-0043-95E0-D4E5C329D36D}" type="slidenum">
              <a:rPr lang="en-US" sz="1200" baseline="0">
                <a:latin typeface="Times New Roman" charset="0"/>
              </a:rPr>
              <a:pPr eaLnBrk="1" hangingPunct="1"/>
              <a:t>4</a:t>
            </a:fld>
            <a:endParaRPr lang="en-US" sz="1200" baseline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08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C90805B-CC35-404F-841A-BEA3EE8F19AB}" type="slidenum">
              <a:rPr lang="en-US" sz="1200" baseline="0">
                <a:latin typeface="Times New Roman" charset="0"/>
              </a:rPr>
              <a:pPr eaLnBrk="1" hangingPunct="1"/>
              <a:t>6</a:t>
            </a:fld>
            <a:endParaRPr lang="en-US" sz="1200" baseline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04875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82C0E30-CD6C-564B-AD10-DAC03E304A5E}" type="slidenum">
              <a:rPr lang="en-US" sz="1200" baseline="0">
                <a:latin typeface="Times New Roman" charset="0"/>
              </a:rPr>
              <a:pPr eaLnBrk="1" hangingPunct="1"/>
              <a:t>7</a:t>
            </a:fld>
            <a:endParaRPr lang="en-US" sz="1200" baseline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9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776 h 1906"/>
                <a:gd name="T4" fmla="*/ 5758 w 5740"/>
                <a:gd name="T5" fmla="*/ 1776 h 1906"/>
                <a:gd name="T6" fmla="*/ 575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335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31335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37C5D3-05DE-40F9-A91D-770D2B7A4F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5790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BD505-0ECD-46C6-9F00-7731AF19F4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64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2A2E5-0C3B-42DA-9DE5-38A2DC0A19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0490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9B25D-3319-4E2F-8A1B-020659C1BE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1805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0FE87C-2539-4131-A2F0-91FBD8C7BE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074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356D6-D979-4F52-81A9-DBEC9A5399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674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39594-B676-494F-8427-A1120C9941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2675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6175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30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1430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BB9DB-D33B-9544-A003-77E6E4A35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2088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1C9EB-5352-4635-A642-4081BC6CBE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8574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A09630-9115-4B7B-9ADD-CF661C55DF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84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17089-1377-473C-B929-FAD096F141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03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10AFA-A42F-4E55-9F9F-F0F1865E79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397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CED31-3CDD-4078-8962-CE5D81458F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466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B5856-34AC-410C-843D-C73C1D6711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0540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760BF-6E9D-470E-AA77-7658681E68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601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EE222-22D1-46F0-90DD-19A6CF54EA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93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232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9E22B510-71C4-415C-B4F1-DA8B3FE7B1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1232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232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232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33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31233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776 h 1906"/>
                <a:gd name="T4" fmla="*/ 5758 w 5740"/>
                <a:gd name="T5" fmla="*/ 1776 h 1906"/>
                <a:gd name="T6" fmla="*/ 5758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233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233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233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2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3" r:id="rId1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4v"/><Relationship Id="rId7" Type="http://schemas.openxmlformats.org/officeDocument/2006/relationships/image" Target="../media/image13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4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330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7.wmf"/><Relationship Id="rId10" Type="http://schemas.openxmlformats.org/officeDocument/2006/relationships/image" Target="../media/image40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39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9.emf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center_sca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759"/>
          <a:stretch/>
        </p:blipFill>
        <p:spPr bwMode="auto">
          <a:xfrm>
            <a:off x="567" y="-76200"/>
            <a:ext cx="9143433" cy="693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114299" y="1071996"/>
            <a:ext cx="891596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4800" dirty="0" smtClean="0">
                <a:solidFill>
                  <a:srgbClr val="FFFF00"/>
                </a:solidFill>
                <a:latin typeface="+mj-lt"/>
              </a:rPr>
              <a:t>Numerical Simulation of Black </a:t>
            </a:r>
            <a:r>
              <a:rPr lang="en-US" altLang="zh-CN" sz="4800" dirty="0">
                <a:solidFill>
                  <a:srgbClr val="FFFF00"/>
                </a:solidFill>
                <a:latin typeface="+mj-lt"/>
              </a:rPr>
              <a:t>H</a:t>
            </a:r>
            <a:r>
              <a:rPr lang="en-US" altLang="zh-CN" sz="4800" dirty="0" smtClean="0">
                <a:solidFill>
                  <a:srgbClr val="FFFF00"/>
                </a:solidFill>
                <a:latin typeface="+mj-lt"/>
              </a:rPr>
              <a:t>ole Accretion and outflow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143000" y="3771900"/>
            <a:ext cx="5981700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endParaRPr lang="en-US" altLang="zh-CN" sz="2400" b="1" dirty="0">
              <a:latin typeface="Arial" charset="0"/>
            </a:endParaRPr>
          </a:p>
          <a:p>
            <a:pPr algn="ctr"/>
            <a:r>
              <a:rPr lang="en-US" altLang="zh-CN" sz="2400" b="1" dirty="0" smtClean="0">
                <a:latin typeface="Arial" charset="0"/>
              </a:rPr>
              <a:t> </a:t>
            </a:r>
          </a:p>
          <a:p>
            <a:pPr algn="ctr"/>
            <a:r>
              <a:rPr lang="en-US" altLang="zh-CN" sz="3200" b="1" dirty="0" smtClean="0">
                <a:latin typeface="Arial" charset="0"/>
              </a:rPr>
              <a:t>Feng </a:t>
            </a:r>
            <a:r>
              <a:rPr lang="en-US" altLang="zh-CN" sz="3200" b="1" smtClean="0">
                <a:latin typeface="Arial" charset="0"/>
              </a:rPr>
              <a:t>Yuan </a:t>
            </a:r>
            <a:endParaRPr lang="en-US" altLang="zh-CN" sz="3200" b="1" dirty="0" smtClean="0">
              <a:latin typeface="Arial" charset="0"/>
            </a:endParaRPr>
          </a:p>
          <a:p>
            <a:pPr algn="ctr"/>
            <a:r>
              <a:rPr lang="en-US" altLang="zh-CN" sz="2000" dirty="0" smtClean="0">
                <a:latin typeface="Times New Roman" pitchFamily="18" charset="0"/>
              </a:rPr>
              <a:t>     </a:t>
            </a:r>
          </a:p>
          <a:p>
            <a:pPr algn="ctr"/>
            <a:r>
              <a:rPr lang="en-US" altLang="zh-CN" sz="2000" dirty="0" smtClean="0">
                <a:latin typeface="Times New Roman" pitchFamily="18" charset="0"/>
              </a:rPr>
              <a:t> </a:t>
            </a:r>
            <a:r>
              <a:rPr lang="zh-CN" altLang="en-US" sz="2000" dirty="0" smtClean="0">
                <a:latin typeface="Times New Roman" pitchFamily="18" charset="0"/>
              </a:rPr>
              <a:t>中科院上海天文台</a:t>
            </a:r>
            <a:endParaRPr lang="en-US" altLang="zh-CN" sz="2400" dirty="0" smtClean="0">
              <a:latin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62600" y="6130558"/>
            <a:ext cx="250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June 2, 2016; KIAA-PKU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Numerical Simulations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924800" cy="4114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17FFFF"/>
                </a:solidFill>
              </a:rPr>
              <a:t>Numerical simulations </a:t>
            </a:r>
            <a:r>
              <a:rPr lang="en-US" dirty="0" smtClean="0"/>
              <a:t>can include all the </a:t>
            </a:r>
            <a:r>
              <a:rPr lang="en-US" dirty="0" smtClean="0">
                <a:solidFill>
                  <a:srgbClr val="17FFFF"/>
                </a:solidFill>
              </a:rPr>
              <a:t>complex physics </a:t>
            </a:r>
            <a:r>
              <a:rPr lang="en-US" dirty="0" smtClean="0"/>
              <a:t>that purely analytical methods cannot handle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rgbClr val="CCFFCC"/>
                </a:solidFill>
              </a:rPr>
              <a:t>Magnetic fields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17FFFF"/>
                </a:solidFill>
              </a:rPr>
              <a:t>MRI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rgbClr val="CCFFCC"/>
                </a:solidFill>
              </a:rPr>
              <a:t>“viscosity”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FF00"/>
                </a:solidFill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FFFF00"/>
                </a:solidFill>
                <a:sym typeface="Wingdings"/>
              </a:rPr>
              <a:t>MHD</a:t>
            </a:r>
            <a:endParaRPr lang="en-US" b="1" dirty="0" smtClean="0">
              <a:solidFill>
                <a:srgbClr val="FFFF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rgbClr val="CCFFCC"/>
                </a:solidFill>
              </a:rPr>
              <a:t>Multi-dimensional </a:t>
            </a:r>
            <a:r>
              <a:rPr lang="en-US" dirty="0" smtClean="0">
                <a:solidFill>
                  <a:srgbClr val="FFFF00"/>
                </a:solidFill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17FFFF"/>
                </a:solidFill>
                <a:sym typeface="Wingdings"/>
              </a:rPr>
              <a:t>3D MHD </a:t>
            </a:r>
            <a:r>
              <a:rPr lang="en-US" dirty="0" smtClean="0">
                <a:sym typeface="Wingdings"/>
              </a:rPr>
              <a:t>(for </a:t>
            </a:r>
            <a:r>
              <a:rPr lang="en-US" dirty="0" smtClean="0">
                <a:solidFill>
                  <a:srgbClr val="17FFFF"/>
                </a:solidFill>
                <a:sym typeface="Wingdings"/>
              </a:rPr>
              <a:t>MRI</a:t>
            </a:r>
            <a:r>
              <a:rPr lang="en-US" dirty="0" smtClean="0">
                <a:sym typeface="Wingdings"/>
              </a:rPr>
              <a:t>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rgbClr val="CCFFCC"/>
                </a:solidFill>
              </a:rPr>
              <a:t>General relativity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17FFFF"/>
                </a:solidFill>
              </a:rPr>
              <a:t>BH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FF00"/>
                </a:solidFill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17FFFF"/>
                </a:solidFill>
                <a:sym typeface="Wingdings"/>
              </a:rPr>
              <a:t>3D GRMHD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rgbClr val="CCFFCC"/>
                </a:solidFill>
                <a:sym typeface="Wingdings"/>
              </a:rPr>
              <a:t>Radiation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olidFill>
                  <a:srgbClr val="FFFF00"/>
                </a:solidFill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17FFFF"/>
                </a:solidFill>
                <a:sym typeface="Wingdings"/>
              </a:rPr>
              <a:t>3D GR</a:t>
            </a:r>
            <a:r>
              <a:rPr lang="en-US" sz="3200" b="1" dirty="0" smtClean="0">
                <a:solidFill>
                  <a:srgbClr val="17FFFF"/>
                </a:solidFill>
                <a:sym typeface="Wingdings"/>
              </a:rPr>
              <a:t>R</a:t>
            </a:r>
            <a:r>
              <a:rPr lang="en-US" b="1" dirty="0" smtClean="0">
                <a:solidFill>
                  <a:srgbClr val="17FFFF"/>
                </a:solidFill>
                <a:sym typeface="Wingdings"/>
              </a:rPr>
              <a:t>MHD</a:t>
            </a:r>
            <a:endParaRPr lang="en-US" b="1" dirty="0">
              <a:solidFill>
                <a:srgbClr val="17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0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kshay_rho-000000-189950-50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74" y="0"/>
            <a:ext cx="5029200" cy="3790325"/>
          </a:xfrm>
          <a:prstGeom prst="rect">
            <a:avLst/>
          </a:prstGeom>
        </p:spPr>
      </p:pic>
      <p:pic>
        <p:nvPicPr>
          <p:cNvPr id="4" name="Akshay_beta-000000-195350-50.m4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53674" y="2644775"/>
            <a:ext cx="5590326" cy="4213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5334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 smtClean="0"/>
              <a:t>Log (density)</a:t>
            </a:r>
            <a:endParaRPr lang="en-US" baseline="0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32766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 smtClean="0"/>
              <a:t>Log (</a:t>
            </a:r>
            <a:r>
              <a:rPr lang="en-US" baseline="0" dirty="0" err="1" smtClean="0"/>
              <a:t>P</a:t>
            </a:r>
            <a:r>
              <a:rPr lang="en-US" baseline="-25000" dirty="0" err="1" smtClean="0"/>
              <a:t>gas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P</a:t>
            </a:r>
            <a:r>
              <a:rPr lang="en-US" baseline="-25000" dirty="0" err="1" smtClean="0"/>
              <a:t>mag</a:t>
            </a:r>
            <a:r>
              <a:rPr lang="en-US" baseline="0" dirty="0" smtClean="0"/>
              <a:t>)</a:t>
            </a:r>
            <a:endParaRPr lang="en-US" baseline="0" dirty="0"/>
          </a:p>
        </p:txBody>
      </p:sp>
      <p:sp>
        <p:nvSpPr>
          <p:cNvPr id="6" name="TextBox 5"/>
          <p:cNvSpPr txBox="1"/>
          <p:nvPr/>
        </p:nvSpPr>
        <p:spPr>
          <a:xfrm>
            <a:off x="5257800" y="304800"/>
            <a:ext cx="3657600" cy="1938992"/>
          </a:xfrm>
          <a:prstGeom prst="rect">
            <a:avLst/>
          </a:prstGeom>
          <a:noFill/>
          <a:ln>
            <a:solidFill>
              <a:srgbClr val="17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/>
              <a:t>A</a:t>
            </a:r>
            <a:r>
              <a:rPr lang="en-US" baseline="0" dirty="0" smtClean="0"/>
              <a:t> very long time scale </a:t>
            </a:r>
            <a:r>
              <a:rPr lang="en-US" baseline="0" dirty="0" smtClean="0">
                <a:solidFill>
                  <a:schemeClr val="bg2"/>
                </a:solidFill>
              </a:rPr>
              <a:t>GRMHD</a:t>
            </a:r>
            <a:r>
              <a:rPr lang="en-US" baseline="0" dirty="0" smtClean="0"/>
              <a:t> simulation of </a:t>
            </a:r>
            <a:r>
              <a:rPr lang="en-US" baseline="0" dirty="0" smtClean="0">
                <a:solidFill>
                  <a:srgbClr val="17FFFF"/>
                </a:solidFill>
              </a:rPr>
              <a:t>hot accretion </a:t>
            </a:r>
            <a:r>
              <a:rPr lang="en-US" baseline="0" dirty="0" smtClean="0"/>
              <a:t>on a </a:t>
            </a:r>
            <a:r>
              <a:rPr lang="en-US" baseline="0" dirty="0" smtClean="0">
                <a:solidFill>
                  <a:srgbClr val="17FFFF"/>
                </a:solidFill>
              </a:rPr>
              <a:t>non-spinning BH </a:t>
            </a:r>
          </a:p>
          <a:p>
            <a:pPr algn="ctr"/>
            <a:r>
              <a:rPr lang="en-US" baseline="0" dirty="0" smtClean="0">
                <a:solidFill>
                  <a:srgbClr val="FF8D3C"/>
                </a:solidFill>
              </a:rPr>
              <a:t>(Narayan et al. 2012)</a:t>
            </a:r>
          </a:p>
          <a:p>
            <a:pPr algn="ctr"/>
            <a:endParaRPr lang="en-US" baseline="0" dirty="0"/>
          </a:p>
          <a:p>
            <a:pPr algn="ctr"/>
            <a:r>
              <a:rPr lang="en-US" baseline="0" dirty="0" err="1" smtClean="0">
                <a:solidFill>
                  <a:srgbClr val="FFFF00"/>
                </a:solidFill>
              </a:rPr>
              <a:t>t</a:t>
            </a:r>
            <a:r>
              <a:rPr lang="en-US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baseline="0" dirty="0" smtClean="0">
                <a:solidFill>
                  <a:srgbClr val="FFFF00"/>
                </a:solidFill>
              </a:rPr>
              <a:t> = 200,000 GM/c</a:t>
            </a:r>
            <a:r>
              <a:rPr lang="en-US" baseline="30000" dirty="0" smtClean="0">
                <a:solidFill>
                  <a:srgbClr val="FFFF00"/>
                </a:solidFill>
              </a:rPr>
              <a:t>3</a:t>
            </a:r>
            <a:endParaRPr lang="en-US" baseline="30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53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9248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Brief History of Simulations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05400"/>
          </a:xfrm>
        </p:spPr>
        <p:txBody>
          <a:bodyPr/>
          <a:lstStyle/>
          <a:p>
            <a:r>
              <a:rPr lang="en-US" dirty="0" smtClean="0"/>
              <a:t>Hydrodynamics (</a:t>
            </a:r>
            <a:r>
              <a:rPr lang="en-US" dirty="0" smtClean="0">
                <a:solidFill>
                  <a:srgbClr val="17FFFF"/>
                </a:solidFill>
              </a:rPr>
              <a:t>HD</a:t>
            </a:r>
            <a:r>
              <a:rPr lang="en-US" dirty="0" smtClean="0"/>
              <a:t>): early years</a:t>
            </a:r>
          </a:p>
          <a:p>
            <a:r>
              <a:rPr lang="en-US" dirty="0" smtClean="0">
                <a:solidFill>
                  <a:srgbClr val="17FFFF"/>
                </a:solidFill>
              </a:rPr>
              <a:t>Local MHD </a:t>
            </a:r>
            <a:r>
              <a:rPr lang="en-US" dirty="0" smtClean="0">
                <a:solidFill>
                  <a:srgbClr val="CCFFCC"/>
                </a:solidFill>
              </a:rPr>
              <a:t>“shearing box” </a:t>
            </a:r>
            <a:r>
              <a:rPr lang="en-US" dirty="0" smtClean="0">
                <a:solidFill>
                  <a:srgbClr val="FF8F02"/>
                </a:solidFill>
              </a:rPr>
              <a:t>(Hawley &amp; </a:t>
            </a:r>
            <a:r>
              <a:rPr lang="en-US" dirty="0" err="1" smtClean="0">
                <a:solidFill>
                  <a:srgbClr val="FF8F02"/>
                </a:solidFill>
              </a:rPr>
              <a:t>Balbus</a:t>
            </a:r>
            <a:r>
              <a:rPr lang="en-US" dirty="0" smtClean="0">
                <a:solidFill>
                  <a:srgbClr val="FF8F02"/>
                </a:solidFill>
              </a:rPr>
              <a:t> 1991; </a:t>
            </a:r>
            <a:r>
              <a:rPr lang="en-US" dirty="0" err="1" smtClean="0">
                <a:solidFill>
                  <a:srgbClr val="FF8F02"/>
                </a:solidFill>
              </a:rPr>
              <a:t>Gammie</a:t>
            </a:r>
            <a:r>
              <a:rPr lang="en-US" dirty="0" smtClean="0">
                <a:solidFill>
                  <a:srgbClr val="FF8F02"/>
                </a:solidFill>
              </a:rPr>
              <a:t>, Stone: 1990s)</a:t>
            </a:r>
          </a:p>
          <a:p>
            <a:r>
              <a:rPr lang="en-US" dirty="0" smtClean="0">
                <a:solidFill>
                  <a:srgbClr val="17FFFF"/>
                </a:solidFill>
              </a:rPr>
              <a:t>Global MHD </a:t>
            </a:r>
            <a:r>
              <a:rPr lang="en-US" dirty="0" smtClean="0">
                <a:solidFill>
                  <a:srgbClr val="CCFFCC"/>
                </a:solidFill>
              </a:rPr>
              <a:t>full disk models </a:t>
            </a:r>
            <a:r>
              <a:rPr lang="en-US" dirty="0" smtClean="0">
                <a:solidFill>
                  <a:srgbClr val="FF8F02"/>
                </a:solidFill>
              </a:rPr>
              <a:t>(Stone, </a:t>
            </a:r>
            <a:r>
              <a:rPr lang="en-US" dirty="0" err="1" smtClean="0">
                <a:solidFill>
                  <a:srgbClr val="FF8F02"/>
                </a:solidFill>
              </a:rPr>
              <a:t>Igumenshchev</a:t>
            </a:r>
            <a:r>
              <a:rPr lang="en-US" dirty="0" smtClean="0">
                <a:solidFill>
                  <a:srgbClr val="FF8F02"/>
                </a:solidFill>
              </a:rPr>
              <a:t>, Hawley: ~2000)</a:t>
            </a:r>
          </a:p>
          <a:p>
            <a:r>
              <a:rPr lang="en-US" dirty="0" smtClean="0">
                <a:solidFill>
                  <a:srgbClr val="17FFFF"/>
                </a:solidFill>
              </a:rPr>
              <a:t>RHD &amp; GRMHD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8F02"/>
                </a:solidFill>
              </a:rPr>
              <a:t>(</a:t>
            </a:r>
            <a:r>
              <a:rPr lang="en-US" dirty="0" err="1" smtClean="0">
                <a:solidFill>
                  <a:srgbClr val="FF8F02"/>
                </a:solidFill>
              </a:rPr>
              <a:t>Ohsuga</a:t>
            </a:r>
            <a:r>
              <a:rPr lang="en-US" dirty="0" smtClean="0">
                <a:solidFill>
                  <a:srgbClr val="FF8F02"/>
                </a:solidFill>
              </a:rPr>
              <a:t>, Koide, </a:t>
            </a:r>
            <a:r>
              <a:rPr lang="en-US" dirty="0" err="1" smtClean="0">
                <a:solidFill>
                  <a:srgbClr val="FF8F02"/>
                </a:solidFill>
              </a:rPr>
              <a:t>Gammie</a:t>
            </a:r>
            <a:r>
              <a:rPr lang="en-US" dirty="0" smtClean="0">
                <a:solidFill>
                  <a:srgbClr val="FF8F02"/>
                </a:solidFill>
              </a:rPr>
              <a:t>, McKinney, Hawley, de Villiers: early 2000s)</a:t>
            </a:r>
          </a:p>
          <a:p>
            <a:r>
              <a:rPr lang="en-US" dirty="0" smtClean="0"/>
              <a:t>Global radiation MHD </a:t>
            </a:r>
            <a:r>
              <a:rPr lang="en-US" dirty="0" smtClean="0">
                <a:solidFill>
                  <a:srgbClr val="FF8F02"/>
                </a:solidFill>
              </a:rPr>
              <a:t>(</a:t>
            </a:r>
            <a:r>
              <a:rPr lang="en-US" dirty="0" err="1" smtClean="0">
                <a:solidFill>
                  <a:srgbClr val="FF8F02"/>
                </a:solidFill>
              </a:rPr>
              <a:t>Ohsuga</a:t>
            </a:r>
            <a:r>
              <a:rPr lang="en-US" dirty="0" smtClean="0">
                <a:solidFill>
                  <a:srgbClr val="FF8F02"/>
                </a:solidFill>
              </a:rPr>
              <a:t> 2000s)</a:t>
            </a:r>
          </a:p>
          <a:p>
            <a:r>
              <a:rPr lang="en-US" dirty="0" smtClean="0">
                <a:solidFill>
                  <a:srgbClr val="17FFFF"/>
                </a:solidFill>
              </a:rPr>
              <a:t>GR</a:t>
            </a:r>
            <a:r>
              <a:rPr lang="en-US" sz="3600" dirty="0" smtClean="0">
                <a:solidFill>
                  <a:srgbClr val="17FFFF"/>
                </a:solidFill>
              </a:rPr>
              <a:t>R</a:t>
            </a:r>
            <a:r>
              <a:rPr lang="en-US" dirty="0" smtClean="0">
                <a:solidFill>
                  <a:srgbClr val="17FFFF"/>
                </a:solidFill>
              </a:rPr>
              <a:t>MHD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8F02"/>
                </a:solidFill>
              </a:rPr>
              <a:t>(</a:t>
            </a:r>
            <a:r>
              <a:rPr lang="en-US" dirty="0" err="1" smtClean="0">
                <a:solidFill>
                  <a:srgbClr val="FF8F02"/>
                </a:solidFill>
              </a:rPr>
              <a:t>Sadowski</a:t>
            </a:r>
            <a:r>
              <a:rPr lang="en-US" dirty="0" smtClean="0">
                <a:solidFill>
                  <a:srgbClr val="FF8F02"/>
                </a:solidFill>
              </a:rPr>
              <a:t>, McKinney: 2014)</a:t>
            </a:r>
            <a:endParaRPr lang="en-US" dirty="0">
              <a:solidFill>
                <a:srgbClr val="FF8F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6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3505200" cy="1327150"/>
          </a:xfrm>
        </p:spPr>
        <p:txBody>
          <a:bodyPr/>
          <a:lstStyle/>
          <a:p>
            <a:pPr algn="ctr"/>
            <a:r>
              <a:rPr lang="en-US" sz="2800" dirty="0" err="1" smtClean="0">
                <a:solidFill>
                  <a:srgbClr val="FFFF00"/>
                </a:solidFill>
              </a:rPr>
              <a:t>Magneto_Rotational</a:t>
            </a:r>
            <a:r>
              <a:rPr lang="en-US" sz="2800" dirty="0" smtClean="0">
                <a:solidFill>
                  <a:srgbClr val="FFFF00"/>
                </a:solidFill>
              </a:rPr>
              <a:t> Instability (MRI)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5" name="gammie_3d_shbox_rho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5317" y="381000"/>
            <a:ext cx="5111750" cy="511175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48200"/>
          </a:xfrm>
        </p:spPr>
        <p:txBody>
          <a:bodyPr/>
          <a:lstStyle/>
          <a:p>
            <a:r>
              <a:rPr lang="en-US" sz="2000" dirty="0" smtClean="0">
                <a:solidFill>
                  <a:srgbClr val="FFFF00"/>
                </a:solidFill>
              </a:rPr>
              <a:t>MRI:</a:t>
            </a:r>
            <a:r>
              <a:rPr lang="en-US" sz="2000" dirty="0" smtClean="0"/>
              <a:t> </a:t>
            </a:r>
            <a:r>
              <a:rPr lang="en-US" sz="2000" dirty="0"/>
              <a:t>Differentially-rotating flow with a weak vertical magnetic field is linearly unstable</a:t>
            </a:r>
          </a:p>
          <a:p>
            <a:r>
              <a:rPr lang="en-US" sz="2000" dirty="0" smtClean="0">
                <a:solidFill>
                  <a:srgbClr val="FF8F02"/>
                </a:solidFill>
              </a:rPr>
              <a:t>(</a:t>
            </a:r>
            <a:r>
              <a:rPr lang="en-US" sz="2000" dirty="0" err="1" smtClean="0">
                <a:solidFill>
                  <a:srgbClr val="FF8F02"/>
                </a:solidFill>
              </a:rPr>
              <a:t>Balbus</a:t>
            </a:r>
            <a:r>
              <a:rPr lang="en-US" sz="2000" dirty="0" smtClean="0">
                <a:solidFill>
                  <a:srgbClr val="FF8F02"/>
                </a:solidFill>
              </a:rPr>
              <a:t> &amp; Hawley 1991)</a:t>
            </a:r>
          </a:p>
          <a:p>
            <a:endParaRPr lang="en-US" sz="2000" dirty="0"/>
          </a:p>
          <a:p>
            <a:r>
              <a:rPr lang="en-US" sz="2000" dirty="0" smtClean="0"/>
              <a:t>Clearly seen in </a:t>
            </a:r>
            <a:r>
              <a:rPr lang="en-US" sz="2000" dirty="0" smtClean="0">
                <a:solidFill>
                  <a:srgbClr val="FFFF00"/>
                </a:solidFill>
              </a:rPr>
              <a:t>local MHD simulations </a:t>
            </a:r>
            <a:r>
              <a:rPr lang="en-US" sz="2000" dirty="0" smtClean="0"/>
              <a:t>in a </a:t>
            </a:r>
            <a:r>
              <a:rPr lang="en-US" sz="2000" dirty="0" smtClean="0">
                <a:solidFill>
                  <a:srgbClr val="17FFFF"/>
                </a:solidFill>
              </a:rPr>
              <a:t>“shearing sheet”</a:t>
            </a:r>
          </a:p>
          <a:p>
            <a:endParaRPr lang="en-US" sz="2000" dirty="0"/>
          </a:p>
          <a:p>
            <a:r>
              <a:rPr lang="en-US" sz="2000" dirty="0" smtClean="0"/>
              <a:t>Non-linear development of the </a:t>
            </a:r>
            <a:r>
              <a:rPr lang="en-US" sz="2000" dirty="0" smtClean="0">
                <a:solidFill>
                  <a:srgbClr val="17FFFF"/>
                </a:solidFill>
              </a:rPr>
              <a:t>MRI</a:t>
            </a:r>
            <a:r>
              <a:rPr lang="en-US" sz="2000" dirty="0" smtClean="0"/>
              <a:t> gives </a:t>
            </a:r>
            <a:r>
              <a:rPr lang="en-US" sz="2000" dirty="0" smtClean="0">
                <a:solidFill>
                  <a:srgbClr val="17FFFF"/>
                </a:solidFill>
              </a:rPr>
              <a:t>MHD turbulence</a:t>
            </a:r>
            <a:r>
              <a:rPr lang="en-US" sz="2000" dirty="0" smtClean="0"/>
              <a:t>, which transports angular </a:t>
            </a:r>
            <a:r>
              <a:rPr lang="en-US" sz="2000" dirty="0" err="1" smtClean="0"/>
              <a:t>mmtm</a:t>
            </a:r>
            <a:r>
              <a:rPr lang="en-US" sz="2000" dirty="0" smtClean="0"/>
              <a:t> (</a:t>
            </a:r>
            <a:r>
              <a:rPr lang="en-US" sz="2000" dirty="0" smtClean="0">
                <a:solidFill>
                  <a:srgbClr val="17FFFF"/>
                </a:solidFill>
              </a:rPr>
              <a:t>disk “viscosity”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617220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7FFFF"/>
                </a:solidFill>
              </a:rPr>
              <a:t>Movie courtesy: </a:t>
            </a:r>
            <a:r>
              <a:rPr lang="en-US" dirty="0" smtClean="0">
                <a:solidFill>
                  <a:srgbClr val="FF8F02"/>
                </a:solidFill>
              </a:rPr>
              <a:t>Charles </a:t>
            </a:r>
            <a:r>
              <a:rPr lang="en-US" dirty="0" err="1" smtClean="0">
                <a:solidFill>
                  <a:srgbClr val="FF8F02"/>
                </a:solidFill>
              </a:rPr>
              <a:t>Gammie</a:t>
            </a:r>
            <a:endParaRPr lang="en-US" dirty="0">
              <a:solidFill>
                <a:srgbClr val="FF8F02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4953000" y="5791200"/>
            <a:ext cx="2667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7772400" y="54864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R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3657600" y="2133600"/>
            <a:ext cx="0" cy="2057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3429000" y="16002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FFF00"/>
                </a:solidFill>
              </a:rPr>
              <a:t>φ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1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273" y="2685545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Topic 1: </a:t>
            </a:r>
            <a:br>
              <a:rPr lang="en-US" altLang="zh-CN" dirty="0" smtClean="0">
                <a:solidFill>
                  <a:srgbClr val="FFFF00"/>
                </a:solidFill>
              </a:rPr>
            </a:br>
            <a:r>
              <a:rPr lang="en-US" altLang="zh-CN" dirty="0" smtClean="0">
                <a:solidFill>
                  <a:srgbClr val="FFFF00"/>
                </a:solidFill>
              </a:rPr>
              <a:t>Wind from hot accretion flows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0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915400" cy="1189038"/>
          </a:xfrm>
        </p:spPr>
        <p:txBody>
          <a:bodyPr/>
          <a:lstStyle/>
          <a:p>
            <a:r>
              <a:rPr lang="en-US" altLang="zh-CN" sz="4000" dirty="0" smtClean="0">
                <a:solidFill>
                  <a:srgbClr val="FFFF00"/>
                </a:solidFill>
              </a:rPr>
              <a:t>(MHD) wind from hot accretion flow: overview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1676400"/>
            <a:ext cx="8917459" cy="5181600"/>
          </a:xfrm>
        </p:spPr>
        <p:txBody>
          <a:bodyPr/>
          <a:lstStyle/>
          <a:p>
            <a:r>
              <a:rPr lang="en-US" altLang="zh-CN" sz="2600" dirty="0" smtClean="0"/>
              <a:t>Narayan &amp; Yi (1994), </a:t>
            </a:r>
            <a:r>
              <a:rPr lang="en-US" altLang="zh-CN" sz="2600" dirty="0" err="1" smtClean="0"/>
              <a:t>Blandford</a:t>
            </a:r>
            <a:r>
              <a:rPr lang="en-US" altLang="zh-CN" sz="2600" dirty="0" smtClean="0"/>
              <a:t> &amp; </a:t>
            </a:r>
            <a:r>
              <a:rPr lang="en-US" altLang="zh-CN" sz="2600" dirty="0" err="1" smtClean="0"/>
              <a:t>Begelman</a:t>
            </a:r>
            <a:r>
              <a:rPr lang="en-US" altLang="zh-CN" sz="2600" dirty="0" smtClean="0"/>
              <a:t> (1999) speculate there should be outflow</a:t>
            </a:r>
          </a:p>
          <a:p>
            <a:pPr lvl="1"/>
            <a:r>
              <a:rPr lang="en-US" altLang="zh-CN" sz="2600" dirty="0" smtClean="0"/>
              <a:t>Be&gt;0; but…</a:t>
            </a:r>
          </a:p>
          <a:p>
            <a:r>
              <a:rPr lang="en-US" altLang="zh-CN" sz="2600" dirty="0" smtClean="0"/>
              <a:t>HD &amp; MHD simulations of Yuan</a:t>
            </a:r>
            <a:r>
              <a:rPr lang="en-US" altLang="zh-CN" sz="2600" dirty="0"/>
              <a:t>, Bu &amp; Wu </a:t>
            </a:r>
            <a:r>
              <a:rPr lang="en-US" altLang="zh-CN" sz="2600" dirty="0" smtClean="0"/>
              <a:t>(2012):</a:t>
            </a:r>
            <a:endParaRPr lang="en-US" altLang="zh-CN" sz="2600" dirty="0"/>
          </a:p>
          <a:p>
            <a:pPr lvl="1"/>
            <a:r>
              <a:rPr lang="en-US" altLang="zh-CN" sz="2600" dirty="0"/>
              <a:t>Self-consistently simulate both disk and outflow</a:t>
            </a:r>
          </a:p>
          <a:p>
            <a:pPr lvl="1"/>
            <a:r>
              <a:rPr lang="en-US" altLang="zh-CN" sz="2600" dirty="0"/>
              <a:t> show the existence of MHD outflow</a:t>
            </a:r>
          </a:p>
          <a:p>
            <a:pPr lvl="1"/>
            <a:r>
              <a:rPr lang="en-US" altLang="zh-CN" sz="2600" dirty="0"/>
              <a:t>Study properties of outflow</a:t>
            </a:r>
            <a:endParaRPr lang="zh-CN" altLang="en-US" sz="2600" dirty="0"/>
          </a:p>
          <a:p>
            <a:r>
              <a:rPr lang="en-US" altLang="zh-CN" sz="2600" dirty="0" smtClean="0"/>
              <a:t> Analytical works:</a:t>
            </a:r>
          </a:p>
          <a:p>
            <a:pPr lvl="1"/>
            <a:r>
              <a:rPr lang="en-US" altLang="zh-CN" sz="2600" dirty="0" smtClean="0"/>
              <a:t>1D: </a:t>
            </a:r>
            <a:r>
              <a:rPr lang="en-US" altLang="zh-CN" sz="2600" dirty="0" err="1" smtClean="0"/>
              <a:t>Begelman</a:t>
            </a:r>
            <a:r>
              <a:rPr lang="en-US" altLang="zh-CN" sz="2600" dirty="0" smtClean="0"/>
              <a:t> (2012); </a:t>
            </a:r>
            <a:r>
              <a:rPr lang="en-US" altLang="zh-CN" sz="2600" dirty="0" err="1" smtClean="0"/>
              <a:t>Gu</a:t>
            </a:r>
            <a:r>
              <a:rPr lang="en-US" altLang="zh-CN" sz="2600" dirty="0" smtClean="0"/>
              <a:t> (2015)</a:t>
            </a:r>
          </a:p>
          <a:p>
            <a:pPr lvl="1"/>
            <a:r>
              <a:rPr lang="en-US" altLang="zh-CN" sz="2600" dirty="0" smtClean="0"/>
              <a:t>2D: Jiao &amp; Wu (2011);  </a:t>
            </a:r>
            <a:r>
              <a:rPr lang="en-US" altLang="zh-CN" sz="2600" dirty="0" err="1" smtClean="0">
                <a:effectLst/>
              </a:rPr>
              <a:t>Mosallanezhad</a:t>
            </a:r>
            <a:r>
              <a:rPr lang="en-US" altLang="zh-CN" sz="2600" dirty="0" smtClean="0">
                <a:effectLst/>
              </a:rPr>
              <a:t>, Bu &amp; Yuan (2016)</a:t>
            </a:r>
            <a:endParaRPr lang="en-US" altLang="zh-CN" sz="2600" dirty="0" smtClean="0"/>
          </a:p>
        </p:txBody>
      </p:sp>
    </p:spTree>
    <p:extLst>
      <p:ext uri="{BB962C8B-B14F-4D97-AF65-F5344CB8AC3E}">
        <p14:creationId xmlns:p14="http://schemas.microsoft.com/office/powerpoint/2010/main" val="22969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76200"/>
            <a:ext cx="9144000" cy="990600"/>
          </a:xfrm>
        </p:spPr>
        <p:txBody>
          <a:bodyPr/>
          <a:lstStyle/>
          <a:p>
            <a:r>
              <a:rPr lang="en-US" altLang="zh-CN" sz="4000" dirty="0" smtClean="0">
                <a:solidFill>
                  <a:srgbClr val="FFFF00"/>
                </a:solidFill>
              </a:rPr>
              <a:t>Accretion rate decreases inward</a:t>
            </a:r>
            <a:endParaRPr lang="en-US" altLang="zh-CN" sz="4000" dirty="0">
              <a:solidFill>
                <a:srgbClr val="FFFF00"/>
              </a:solidFill>
            </a:endParaRPr>
          </a:p>
        </p:txBody>
      </p:sp>
      <p:pic>
        <p:nvPicPr>
          <p:cNvPr id="343044" name="Picture 4" descr="fig5b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0825" y="2173794"/>
            <a:ext cx="5083175" cy="3629874"/>
          </a:xfrm>
          <a:solidFill>
            <a:schemeClr val="tx1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3046" name="Text Box 6"/>
          <p:cNvSpPr txBox="1">
            <a:spLocks noChangeArrowheads="1"/>
          </p:cNvSpPr>
          <p:nvPr/>
        </p:nvSpPr>
        <p:spPr bwMode="auto">
          <a:xfrm>
            <a:off x="3946525" y="61944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43048" name="Text Box 8"/>
          <p:cNvSpPr txBox="1">
            <a:spLocks noChangeArrowheads="1"/>
          </p:cNvSpPr>
          <p:nvPr/>
        </p:nvSpPr>
        <p:spPr bwMode="auto">
          <a:xfrm>
            <a:off x="607512" y="1106269"/>
            <a:ext cx="82316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 smtClean="0"/>
              <a:t>Stone</a:t>
            </a:r>
            <a:r>
              <a:rPr lang="en-US" altLang="zh-CN" dirty="0"/>
              <a:t>, Pringle &amp; </a:t>
            </a:r>
            <a:r>
              <a:rPr lang="en-US" altLang="zh-CN" dirty="0" err="1"/>
              <a:t>Begelman</a:t>
            </a:r>
            <a:r>
              <a:rPr lang="en-US" altLang="zh-CN" dirty="0"/>
              <a:t> </a:t>
            </a:r>
            <a:r>
              <a:rPr lang="en-US" altLang="zh-CN" dirty="0" smtClean="0"/>
              <a:t>1999; Stone </a:t>
            </a:r>
            <a:r>
              <a:rPr lang="en-US" altLang="zh-CN" dirty="0"/>
              <a:t>&amp; Pringle </a:t>
            </a:r>
            <a:r>
              <a:rPr lang="en-US" altLang="zh-CN" dirty="0" smtClean="0"/>
              <a:t>2001; </a:t>
            </a:r>
            <a:r>
              <a:rPr lang="en-US" altLang="zh-CN" dirty="0"/>
              <a:t>Hawley &amp; </a:t>
            </a:r>
            <a:r>
              <a:rPr lang="en-US" altLang="zh-CN" dirty="0" err="1"/>
              <a:t>Balbus</a:t>
            </a:r>
            <a:r>
              <a:rPr lang="en-US" altLang="zh-CN" dirty="0"/>
              <a:t> </a:t>
            </a:r>
            <a:r>
              <a:rPr lang="en-US" altLang="zh-CN" dirty="0" smtClean="0"/>
              <a:t>2002; Machida </a:t>
            </a:r>
            <a:r>
              <a:rPr lang="en-US" altLang="zh-CN" dirty="0"/>
              <a:t>et al </a:t>
            </a:r>
            <a:r>
              <a:rPr lang="en-US" altLang="zh-CN" dirty="0" smtClean="0"/>
              <a:t>2003; Pen et al. 2003; </a:t>
            </a:r>
            <a:r>
              <a:rPr lang="en-US" altLang="zh-CN" dirty="0" err="1" smtClean="0"/>
              <a:t>Igumenshchev</a:t>
            </a:r>
            <a:r>
              <a:rPr lang="en-US" altLang="zh-CN" dirty="0" smtClean="0"/>
              <a:t>, Narayan &amp; </a:t>
            </a:r>
            <a:r>
              <a:rPr lang="en-US" altLang="zh-CN" dirty="0" err="1" smtClean="0"/>
              <a:t>Abramowicz</a:t>
            </a:r>
            <a:r>
              <a:rPr lang="en-US" altLang="zh-CN" dirty="0" smtClean="0"/>
              <a:t> 2003; Pang et al. 2010; Yuan </a:t>
            </a:r>
            <a:r>
              <a:rPr lang="en-US" altLang="zh-CN" dirty="0"/>
              <a:t>&amp; Bu </a:t>
            </a:r>
            <a:r>
              <a:rPr lang="en-US" altLang="zh-CN" dirty="0" smtClean="0"/>
              <a:t>2010; Yuan, Wu &amp; Bu 2012; Li, </a:t>
            </a:r>
            <a:r>
              <a:rPr lang="en-US" altLang="zh-CN" dirty="0" err="1" smtClean="0"/>
              <a:t>Ostriker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Sunyaev</a:t>
            </a:r>
            <a:r>
              <a:rPr lang="en-US" altLang="zh-CN" dirty="0" smtClean="0"/>
              <a:t> 2013</a:t>
            </a:r>
            <a:endParaRPr lang="en-US" altLang="zh-CN" dirty="0"/>
          </a:p>
        </p:txBody>
      </p:sp>
      <p:sp>
        <p:nvSpPr>
          <p:cNvPr id="343049" name="Text Box 9"/>
          <p:cNvSpPr txBox="1">
            <a:spLocks noChangeArrowheads="1"/>
          </p:cNvSpPr>
          <p:nvPr/>
        </p:nvSpPr>
        <p:spPr bwMode="auto">
          <a:xfrm>
            <a:off x="7315200" y="3777210"/>
            <a:ext cx="1335087" cy="376238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Outflow rate</a:t>
            </a:r>
          </a:p>
        </p:txBody>
      </p:sp>
      <p:sp>
        <p:nvSpPr>
          <p:cNvPr id="343050" name="Text Box 10"/>
          <p:cNvSpPr txBox="1">
            <a:spLocks noChangeArrowheads="1"/>
          </p:cNvSpPr>
          <p:nvPr/>
        </p:nvSpPr>
        <p:spPr bwMode="auto">
          <a:xfrm>
            <a:off x="4957819" y="2774287"/>
            <a:ext cx="1173163" cy="376238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Inflow rate</a:t>
            </a:r>
          </a:p>
        </p:txBody>
      </p:sp>
      <p:sp>
        <p:nvSpPr>
          <p:cNvPr id="343053" name="Line 13"/>
          <p:cNvSpPr>
            <a:spLocks noChangeShapeType="1"/>
          </p:cNvSpPr>
          <p:nvPr/>
        </p:nvSpPr>
        <p:spPr bwMode="auto">
          <a:xfrm flipH="1">
            <a:off x="6324600" y="3978577"/>
            <a:ext cx="990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3054" name="Text Box 14"/>
          <p:cNvSpPr txBox="1">
            <a:spLocks noChangeArrowheads="1"/>
          </p:cNvSpPr>
          <p:nvPr/>
        </p:nvSpPr>
        <p:spPr bwMode="auto">
          <a:xfrm>
            <a:off x="5632507" y="4724400"/>
            <a:ext cx="920750" cy="376238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Net rate</a:t>
            </a:r>
          </a:p>
        </p:txBody>
      </p:sp>
      <p:sp>
        <p:nvSpPr>
          <p:cNvPr id="343055" name="Line 15"/>
          <p:cNvSpPr>
            <a:spLocks noChangeShapeType="1"/>
          </p:cNvSpPr>
          <p:nvPr/>
        </p:nvSpPr>
        <p:spPr bwMode="auto">
          <a:xfrm flipV="1">
            <a:off x="6016682" y="4345435"/>
            <a:ext cx="1524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38157" y="5100638"/>
                <a:ext cx="4076757" cy="47320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𝑀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400" b="0" i="1" dirty="0" smtClean="0">
                            <a:latin typeface="Cambria Math"/>
                          </a:rPr>
                          <m:t>𝑟</m:t>
                        </m:r>
                        <m:r>
                          <a:rPr lang="en-US" altLang="zh-CN" sz="2400" b="0" i="1" dirty="0" smtClean="0">
                            <a:latin typeface="Cambria Math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/>
                          </a:rPr>
                          <m:t>0.5−0.8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57" y="5100638"/>
                <a:ext cx="4076757" cy="473206"/>
              </a:xfrm>
              <a:prstGeom prst="rect">
                <a:avLst/>
              </a:prstGeom>
              <a:blipFill rotWithShape="0">
                <a:blip r:embed="rId3"/>
                <a:stretch>
                  <a:fillRect l="-298" t="-6329" b="-2784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3" y="2563084"/>
            <a:ext cx="3720012" cy="179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05400" y="6043374"/>
            <a:ext cx="308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Stone, Pringle &amp; </a:t>
            </a:r>
            <a:r>
              <a:rPr lang="en-US" altLang="zh-CN" dirty="0" err="1" smtClean="0"/>
              <a:t>Begelman</a:t>
            </a:r>
            <a:r>
              <a:rPr lang="en-US" altLang="zh-CN" dirty="0" smtClean="0"/>
              <a:t> 1999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5791200" y="3200400"/>
            <a:ext cx="6858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3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6096" y="0"/>
            <a:ext cx="891540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FFFF00"/>
                </a:solidFill>
              </a:rPr>
              <a:t>Confirmed by </a:t>
            </a:r>
            <a:r>
              <a:rPr lang="en-US" altLang="zh-CN" sz="3600" dirty="0" smtClean="0">
                <a:solidFill>
                  <a:srgbClr val="FFFF00"/>
                </a:solidFill>
              </a:rPr>
              <a:t>Observations of </a:t>
            </a:r>
            <a:r>
              <a:rPr lang="en-US" altLang="zh-CN" sz="3600" dirty="0" err="1" smtClean="0">
                <a:solidFill>
                  <a:srgbClr val="FFFF00"/>
                </a:solidFill>
              </a:rPr>
              <a:t>Sgr</a:t>
            </a:r>
            <a:r>
              <a:rPr lang="en-US" altLang="zh-CN" sz="3600" dirty="0" smtClean="0">
                <a:solidFill>
                  <a:srgbClr val="FFFF00"/>
                </a:solidFill>
              </a:rPr>
              <a:t> A* </a:t>
            </a:r>
            <a:endParaRPr lang="en-US" altLang="zh-CN" sz="3600" dirty="0">
              <a:solidFill>
                <a:srgbClr val="FFFF00"/>
              </a:solidFill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905000"/>
            <a:ext cx="9067800" cy="5356861"/>
          </a:xfrm>
        </p:spPr>
        <p:txBody>
          <a:bodyPr/>
          <a:lstStyle/>
          <a:p>
            <a:r>
              <a:rPr lang="en-US" altLang="zh-CN" sz="2800" dirty="0">
                <a:effectLst/>
              </a:rPr>
              <a:t>Chandra </a:t>
            </a:r>
            <a:r>
              <a:rPr lang="en-US" altLang="zh-CN" sz="2800" dirty="0" smtClean="0">
                <a:effectLst/>
              </a:rPr>
              <a:t>observations + </a:t>
            </a:r>
            <a:r>
              <a:rPr lang="en-US" altLang="zh-CN" sz="2800" dirty="0" err="1">
                <a:effectLst/>
              </a:rPr>
              <a:t>Bondi</a:t>
            </a:r>
            <a:r>
              <a:rPr lang="en-US" altLang="zh-CN" sz="2800" dirty="0">
                <a:effectLst/>
              </a:rPr>
              <a:t> theory give the </a:t>
            </a:r>
            <a:r>
              <a:rPr lang="en-US" altLang="zh-CN" sz="2800" dirty="0" err="1" smtClean="0">
                <a:effectLst/>
              </a:rPr>
              <a:t>Bondi</a:t>
            </a:r>
            <a:r>
              <a:rPr lang="en-US" altLang="zh-CN" sz="2800" dirty="0" smtClean="0">
                <a:effectLst/>
              </a:rPr>
              <a:t>  rate:</a:t>
            </a:r>
            <a:endParaRPr lang="en-US" altLang="zh-CN" sz="2800" dirty="0">
              <a:effectLst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dirty="0">
                <a:effectLst/>
              </a:rPr>
              <a:t>			</a:t>
            </a:r>
          </a:p>
          <a:p>
            <a:pPr marL="0" indent="0">
              <a:buNone/>
            </a:pPr>
            <a:r>
              <a:rPr lang="en-US" altLang="zh-CN" sz="2800" dirty="0" smtClean="0">
                <a:effectLst/>
              </a:rPr>
              <a:t> </a:t>
            </a:r>
            <a:r>
              <a:rPr lang="en-US" altLang="zh-CN" sz="2400" dirty="0" smtClean="0">
                <a:effectLst/>
              </a:rPr>
              <a:t>(consistent with numerical simulation of </a:t>
            </a:r>
            <a:r>
              <a:rPr lang="en-US" altLang="zh-CN" sz="2400" dirty="0" err="1" smtClean="0">
                <a:effectLst/>
              </a:rPr>
              <a:t>Cuadra</a:t>
            </a:r>
            <a:r>
              <a:rPr lang="en-US" altLang="zh-CN" sz="2400" dirty="0" smtClean="0">
                <a:effectLst/>
              </a:rPr>
              <a:t> et al. 2006)</a:t>
            </a:r>
          </a:p>
          <a:p>
            <a:r>
              <a:rPr lang="en-US" altLang="zh-CN" sz="2800" dirty="0" smtClean="0">
                <a:effectLst/>
              </a:rPr>
              <a:t>High </a:t>
            </a:r>
            <a:r>
              <a:rPr lang="en-US" altLang="zh-CN" sz="2800" dirty="0">
                <a:effectLst/>
              </a:rPr>
              <a:t>linear polarization at radio waveband requires innermost region accretion </a:t>
            </a:r>
            <a:r>
              <a:rPr lang="en-US" altLang="zh-CN" sz="2800" dirty="0" smtClean="0">
                <a:effectLst/>
              </a:rPr>
              <a:t>rate (rotation measure requirement):</a:t>
            </a:r>
            <a:endParaRPr lang="en-US" altLang="zh-CN" sz="2800" dirty="0">
              <a:effectLst/>
            </a:endParaRPr>
          </a:p>
          <a:p>
            <a:endParaRPr lang="zh-CN" altLang="en-US" sz="2800" dirty="0">
              <a:effectLst/>
            </a:endParaRPr>
          </a:p>
          <a:p>
            <a:r>
              <a:rPr lang="en-US" altLang="zh-CN" sz="2800" dirty="0" smtClean="0">
                <a:effectLst/>
              </a:rPr>
              <a:t>So </a:t>
            </a:r>
            <a:r>
              <a:rPr lang="en-US" altLang="zh-CN" sz="2800" dirty="0" err="1" smtClean="0">
                <a:effectLst/>
              </a:rPr>
              <a:t>Mdot</a:t>
            </a:r>
            <a:r>
              <a:rPr lang="en-US" altLang="zh-CN" sz="2800" dirty="0" smtClean="0">
                <a:effectLst/>
              </a:rPr>
              <a:t> must decrease inward</a:t>
            </a:r>
          </a:p>
        </p:txBody>
      </p:sp>
      <p:graphicFrame>
        <p:nvGraphicFramePr>
          <p:cNvPr id="59401" name="Object 9"/>
          <p:cNvGraphicFramePr>
            <a:graphicFrameLocks noChangeAspect="1"/>
          </p:cNvGraphicFramePr>
          <p:nvPr>
            <p:extLst/>
          </p:nvPr>
        </p:nvGraphicFramePr>
        <p:xfrm>
          <a:off x="3124200" y="2369664"/>
          <a:ext cx="1948930" cy="604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8" name="公式" r:id="rId3" imgW="736560" imgH="228600" progId="Equation.3">
                  <p:embed/>
                </p:oleObj>
              </mc:Choice>
              <mc:Fallback>
                <p:oleObj name="公式" r:id="rId3" imgW="736560" imgH="228600" progId="Equation.3">
                  <p:embed/>
                  <p:pic>
                    <p:nvPicPr>
                      <p:cNvPr id="5940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369664"/>
                        <a:ext cx="1948930" cy="6040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3" name="Object 11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2819400" y="4480831"/>
          <a:ext cx="28194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9" name="公式" r:id="rId5" imgW="1231560" imgH="228600" progId="Equation.3">
                  <p:embed/>
                </p:oleObj>
              </mc:Choice>
              <mc:Fallback>
                <p:oleObj name="公式" r:id="rId5" imgW="1231560" imgH="228600" progId="Equation.3">
                  <p:embed/>
                  <p:pic>
                    <p:nvPicPr>
                      <p:cNvPr id="5940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480831"/>
                        <a:ext cx="28194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0" y="1143000"/>
            <a:ext cx="79315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Aitken et al. 2001; Bower et al. 2003, 2005; Yuan, </a:t>
            </a:r>
            <a:r>
              <a:rPr lang="en-US" altLang="zh-CN" sz="2000" dirty="0" err="1" smtClean="0"/>
              <a:t>Quataert</a:t>
            </a:r>
            <a:r>
              <a:rPr lang="en-US" altLang="zh-CN" sz="2000" dirty="0" smtClean="0"/>
              <a:t> &amp; Narayan 2003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9415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Two Models proposed to explain the simulation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676400"/>
            <a:ext cx="8305800" cy="518160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FFFF00"/>
                </a:solidFill>
              </a:rPr>
              <a:t>ADIOS</a:t>
            </a:r>
            <a:r>
              <a:rPr lang="en-US" altLang="zh-CN" sz="2800" dirty="0" smtClean="0"/>
              <a:t> </a:t>
            </a:r>
            <a:r>
              <a:rPr lang="en-US" altLang="zh-CN" sz="2400" dirty="0" smtClean="0"/>
              <a:t>(Blandford &amp; </a:t>
            </a:r>
            <a:r>
              <a:rPr lang="en-US" altLang="zh-CN" sz="2400" dirty="0" err="1" smtClean="0"/>
              <a:t>Begelman</a:t>
            </a:r>
            <a:r>
              <a:rPr lang="en-US" altLang="zh-CN" sz="2400" dirty="0" smtClean="0"/>
              <a:t> 1999; 2004)</a:t>
            </a:r>
          </a:p>
          <a:p>
            <a:pPr lvl="1"/>
            <a:r>
              <a:rPr lang="en-US" altLang="zh-CN" sz="2400" dirty="0" smtClean="0"/>
              <a:t>Assumption: Mass </a:t>
            </a:r>
            <a:r>
              <a:rPr lang="en-US" altLang="zh-CN" sz="2400" dirty="0"/>
              <a:t>loss in outflow </a:t>
            </a:r>
            <a:r>
              <a:rPr lang="en-US" altLang="zh-CN" sz="2400" dirty="0">
                <a:sym typeface="Wingdings" pitchFamily="2" charset="2"/>
              </a:rPr>
              <a:t> </a:t>
            </a:r>
            <a:r>
              <a:rPr lang="en-US" altLang="zh-CN" sz="2400" dirty="0" err="1">
                <a:sym typeface="Wingdings" pitchFamily="2" charset="2"/>
              </a:rPr>
              <a:t>Mdot</a:t>
            </a:r>
            <a:r>
              <a:rPr lang="en-US" altLang="zh-CN" sz="2400" dirty="0">
                <a:sym typeface="Wingdings" pitchFamily="2" charset="2"/>
              </a:rPr>
              <a:t> </a:t>
            </a:r>
            <a:r>
              <a:rPr lang="en-US" altLang="zh-CN" sz="2400" dirty="0" smtClean="0">
                <a:sym typeface="Wingdings" pitchFamily="2" charset="2"/>
              </a:rPr>
              <a:t>decreases</a:t>
            </a:r>
          </a:p>
          <a:p>
            <a:r>
              <a:rPr lang="en-US" altLang="zh-CN" sz="2800" dirty="0" smtClean="0">
                <a:solidFill>
                  <a:srgbClr val="FFFF00"/>
                </a:solidFill>
              </a:rPr>
              <a:t>CDAF</a:t>
            </a:r>
            <a:r>
              <a:rPr lang="en-US" altLang="zh-CN" sz="2800" dirty="0" smtClean="0"/>
              <a:t> </a:t>
            </a:r>
            <a:r>
              <a:rPr lang="en-US" altLang="zh-CN" sz="2400" dirty="0" smtClean="0"/>
              <a:t>(Narayan et al. 2000; </a:t>
            </a:r>
            <a:r>
              <a:rPr lang="en-US" altLang="zh-CN" sz="2400" dirty="0" err="1" smtClean="0"/>
              <a:t>Quataert</a:t>
            </a:r>
            <a:r>
              <a:rPr lang="en-US" altLang="zh-CN" sz="2400" dirty="0" smtClean="0"/>
              <a:t> &amp; </a:t>
            </a:r>
            <a:r>
              <a:rPr lang="en-US" altLang="zh-CN" sz="2400" dirty="0" err="1" smtClean="0"/>
              <a:t>Gruzinov</a:t>
            </a:r>
            <a:r>
              <a:rPr lang="en-US" altLang="zh-CN" sz="2400" dirty="0" smtClean="0"/>
              <a:t> 2000)</a:t>
            </a:r>
          </a:p>
          <a:p>
            <a:pPr lvl="1"/>
            <a:r>
              <a:rPr lang="en-US" altLang="zh-CN" sz="2400" dirty="0" smtClean="0"/>
              <a:t> basis: accretion flow is convectively unstable</a:t>
            </a:r>
          </a:p>
          <a:p>
            <a:pPr lvl="1"/>
            <a:r>
              <a:rPr lang="en-US" altLang="zh-CN" sz="2400" dirty="0" smtClean="0"/>
              <a:t>MHD flow is convectively unstable? </a:t>
            </a:r>
            <a:endParaRPr lang="en-US" altLang="zh-CN" dirty="0" smtClean="0"/>
          </a:p>
          <a:p>
            <a:r>
              <a:rPr lang="en-US" altLang="zh-CN" sz="2800" dirty="0" smtClean="0"/>
              <a:t>Which one is correct? </a:t>
            </a:r>
            <a:r>
              <a:rPr lang="en-US" altLang="zh-CN" sz="2800" dirty="0" smtClean="0">
                <a:solidFill>
                  <a:srgbClr val="FFFF00"/>
                </a:solidFill>
              </a:rPr>
              <a:t>Debated for more than 10 years</a:t>
            </a:r>
          </a:p>
          <a:p>
            <a:r>
              <a:rPr lang="en-US" altLang="zh-CN" sz="2800" dirty="0" smtClean="0"/>
              <a:t>Wind exists or not? this is important since:</a:t>
            </a:r>
          </a:p>
          <a:p>
            <a:pPr lvl="1"/>
            <a:r>
              <a:rPr lang="en-US" altLang="zh-CN" sz="2400" dirty="0" smtClean="0"/>
              <a:t>Wind: a </a:t>
            </a:r>
            <a:r>
              <a:rPr lang="en-US" altLang="zh-CN" sz="2400" dirty="0" smtClean="0">
                <a:solidFill>
                  <a:srgbClr val="FFFF00"/>
                </a:solidFill>
              </a:rPr>
              <a:t>fundamental</a:t>
            </a:r>
            <a:r>
              <a:rPr lang="en-US" altLang="zh-CN" sz="2400" dirty="0" smtClean="0"/>
              <a:t> question </a:t>
            </a:r>
          </a:p>
          <a:p>
            <a:pPr lvl="1"/>
            <a:r>
              <a:rPr lang="en-US" altLang="zh-CN" sz="2400" dirty="0" smtClean="0"/>
              <a:t>Important medium for </a:t>
            </a:r>
            <a:r>
              <a:rPr lang="en-US" altLang="zh-CN" sz="2400" dirty="0" smtClean="0">
                <a:solidFill>
                  <a:srgbClr val="FFFF00"/>
                </a:solidFill>
              </a:rPr>
              <a:t>AGN feedback</a:t>
            </a:r>
            <a:endParaRPr lang="en-US" altLang="zh-CN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7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143000"/>
          </a:xfrm>
        </p:spPr>
        <p:txBody>
          <a:bodyPr/>
          <a:lstStyle/>
          <a:p>
            <a:r>
              <a:rPr lang="en-US" altLang="zh-CN" sz="4000" b="0" dirty="0" smtClean="0">
                <a:solidFill>
                  <a:srgbClr val="FFFF00"/>
                </a:solidFill>
              </a:rPr>
              <a:t>Which one is correct, ADIOS or CDAF? </a:t>
            </a:r>
            <a:r>
              <a:rPr lang="en-US" altLang="zh-CN" dirty="0" smtClean="0">
                <a:solidFill>
                  <a:srgbClr val="FFFF00"/>
                </a:solidFill>
              </a:rPr>
              <a:t/>
            </a:r>
            <a:br>
              <a:rPr lang="en-US" altLang="zh-CN" dirty="0" smtClean="0">
                <a:solidFill>
                  <a:srgbClr val="FFFF00"/>
                </a:solidFill>
              </a:rPr>
            </a:br>
            <a:r>
              <a:rPr lang="en-US" altLang="zh-CN" sz="2000" dirty="0" smtClean="0">
                <a:solidFill>
                  <a:srgbClr val="FFFF00"/>
                </a:solidFill>
              </a:rPr>
              <a:t>Yuan et al. </a:t>
            </a:r>
            <a:r>
              <a:rPr lang="en-US" altLang="zh-CN" sz="2000" dirty="0">
                <a:solidFill>
                  <a:srgbClr val="FFFF00"/>
                </a:solidFill>
              </a:rPr>
              <a:t>(</a:t>
            </a:r>
            <a:r>
              <a:rPr lang="en-US" altLang="zh-CN" sz="2000" dirty="0" smtClean="0">
                <a:solidFill>
                  <a:srgbClr val="FFFF00"/>
                </a:solidFill>
              </a:rPr>
              <a:t>2012, 2015) 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2697" y="1447800"/>
            <a:ext cx="8828903" cy="5257800"/>
          </a:xfrm>
        </p:spPr>
        <p:txBody>
          <a:bodyPr/>
          <a:lstStyle/>
          <a:p>
            <a:r>
              <a:rPr lang="en-US" altLang="zh-CN" dirty="0" smtClean="0"/>
              <a:t>Performed HD &amp; MHD simulations</a:t>
            </a:r>
          </a:p>
          <a:p>
            <a:r>
              <a:rPr lang="en-US" altLang="zh-CN" dirty="0" smtClean="0"/>
              <a:t>Theoretical analysis:</a:t>
            </a:r>
          </a:p>
          <a:p>
            <a:pPr lvl="1"/>
            <a:r>
              <a:rPr lang="en-US" altLang="zh-CN" dirty="0" smtClean="0"/>
              <a:t>If convective turbulence</a:t>
            </a:r>
            <a:r>
              <a:rPr lang="en-US" altLang="zh-CN" dirty="0" smtClean="0">
                <a:sym typeface="Wingdings" pitchFamily="2" charset="2"/>
              </a:rPr>
              <a:t>, we expect:  inflow &amp; outflow properties roughly same;  different!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Analyze the convective stability of </a:t>
            </a:r>
            <a:r>
              <a:rPr lang="en-US" altLang="zh-CN" i="1" dirty="0" smtClean="0">
                <a:solidFill>
                  <a:srgbClr val="FFFF00"/>
                </a:solidFill>
              </a:rPr>
              <a:t>MHD</a:t>
            </a:r>
            <a:r>
              <a:rPr lang="en-US" altLang="zh-CN" dirty="0" smtClean="0"/>
              <a:t> accretion flow </a:t>
            </a:r>
            <a:r>
              <a:rPr lang="en-US" altLang="zh-CN" dirty="0" smtClean="0">
                <a:sym typeface="Wingdings" panose="05000000000000000000" pitchFamily="2" charset="2"/>
              </a:rPr>
              <a:t> stable!</a:t>
            </a:r>
            <a:endParaRPr lang="en-US" altLang="zh-CN" dirty="0" smtClean="0"/>
          </a:p>
          <a:p>
            <a:r>
              <a:rPr lang="en-US" altLang="zh-CN" dirty="0" smtClean="0"/>
              <a:t>Conclusion: strong outflow exists</a:t>
            </a:r>
          </a:p>
          <a:p>
            <a:r>
              <a:rPr lang="en-US" altLang="zh-CN" dirty="0" smtClean="0"/>
              <a:t>Different from Narayan et al. (2012); why?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353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mtClean="0">
                <a:solidFill>
                  <a:srgbClr val="FFFF00"/>
                </a:solidFill>
              </a:rPr>
              <a:t>OUTLINE</a:t>
            </a:r>
            <a:endParaRPr lang="en-US" altLang="zh-CN" dirty="0" smtClean="0">
              <a:solidFill>
                <a:srgbClr val="FFFF00"/>
              </a:solidFill>
            </a:endParaRP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2296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General introduction to BH accretion</a:t>
            </a:r>
          </a:p>
          <a:p>
            <a:pPr eaLnBrk="1" hangingPunct="1">
              <a:defRPr/>
            </a:pPr>
            <a:r>
              <a:rPr lang="en-US" altLang="zh-CN" dirty="0" smtClean="0"/>
              <a:t>Accretion:</a:t>
            </a:r>
          </a:p>
          <a:p>
            <a:pPr lvl="1" eaLnBrk="1" hangingPunct="1">
              <a:defRPr/>
            </a:pPr>
            <a:r>
              <a:rPr lang="en-US" altLang="zh-CN" dirty="0" smtClean="0"/>
              <a:t>Hot accretion flow: wind </a:t>
            </a:r>
          </a:p>
          <a:p>
            <a:pPr lvl="1" eaLnBrk="1" hangingPunct="1">
              <a:defRPr/>
            </a:pPr>
            <a:r>
              <a:rPr lang="en-US" altLang="zh-CN" dirty="0" smtClean="0"/>
              <a:t>Slim disk: radiation</a:t>
            </a:r>
          </a:p>
          <a:p>
            <a:pPr eaLnBrk="1" hangingPunct="1">
              <a:defRPr/>
            </a:pPr>
            <a:r>
              <a:rPr lang="en-US" altLang="zh-CN" dirty="0" smtClean="0"/>
              <a:t>Jet formation:</a:t>
            </a:r>
          </a:p>
          <a:p>
            <a:pPr lvl="1" eaLnBrk="1" hangingPunct="1">
              <a:defRPr/>
            </a:pPr>
            <a:r>
              <a:rPr lang="en-US" altLang="zh-CN" dirty="0" smtClean="0"/>
              <a:t>BZ jet</a:t>
            </a:r>
          </a:p>
          <a:p>
            <a:pPr lvl="1" eaLnBrk="1" hangingPunct="1">
              <a:defRPr/>
            </a:pPr>
            <a:r>
              <a:rPr lang="en-US" altLang="zh-CN" dirty="0" smtClean="0"/>
              <a:t>Disk jet</a:t>
            </a:r>
          </a:p>
          <a:p>
            <a:pPr lvl="1" eaLnBrk="1" hangingPunct="1">
              <a:defRPr/>
            </a:pPr>
            <a:r>
              <a:rPr lang="en-US" altLang="zh-CN" dirty="0" smtClean="0"/>
              <a:t>Observational tests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8600" y="5780782"/>
            <a:ext cx="8676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FF00"/>
                </a:solidFill>
              </a:rPr>
              <a:t> All are attributed to rapid development of numerical       simulations in recent years.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en-US" altLang="zh-CN" sz="4000" dirty="0" smtClean="0">
                <a:solidFill>
                  <a:srgbClr val="FFFF00"/>
                </a:solidFill>
              </a:rPr>
              <a:t>Outflow confirmed by new observations 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7819" y="1889920"/>
            <a:ext cx="4572000" cy="4968080"/>
          </a:xfrm>
        </p:spPr>
        <p:txBody>
          <a:bodyPr/>
          <a:lstStyle/>
          <a:p>
            <a:r>
              <a:rPr lang="en-US" altLang="zh-CN" sz="3200" dirty="0" smtClean="0"/>
              <a:t>3Ms observation to the quiescent state of </a:t>
            </a:r>
            <a:r>
              <a:rPr lang="en-US" altLang="zh-CN" sz="3200" dirty="0" err="1" smtClean="0"/>
              <a:t>Sgr</a:t>
            </a:r>
            <a:r>
              <a:rPr lang="en-US" altLang="zh-CN" sz="3200" dirty="0" smtClean="0"/>
              <a:t> A*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by Chandra</a:t>
            </a:r>
          </a:p>
          <a:p>
            <a:r>
              <a:rPr lang="en-US" altLang="zh-CN" sz="3200" dirty="0"/>
              <a:t>H-like Fe K</a:t>
            </a:r>
            <a:r>
              <a:rPr lang="el-GR" altLang="zh-CN" sz="3200" dirty="0"/>
              <a:t>α</a:t>
            </a:r>
            <a:r>
              <a:rPr lang="en-US" altLang="zh-CN" sz="3200" dirty="0"/>
              <a:t> line profile </a:t>
            </a:r>
            <a:r>
              <a:rPr lang="en-US" altLang="zh-CN" sz="3200" dirty="0" smtClean="0"/>
              <a:t>fitting</a:t>
            </a:r>
          </a:p>
          <a:p>
            <a:pPr marL="0" indent="0">
              <a:buNone/>
            </a:pPr>
            <a:r>
              <a:rPr lang="en-US" altLang="zh-CN" sz="3200" dirty="0" smtClean="0">
                <a:sym typeface="Wingdings" panose="05000000000000000000" pitchFamily="2" charset="2"/>
              </a:rPr>
              <a:t>   flat </a:t>
            </a:r>
            <a:r>
              <a:rPr lang="en-US" altLang="zh-CN" sz="3200" dirty="0">
                <a:sym typeface="Wingdings" panose="05000000000000000000" pitchFamily="2" charset="2"/>
              </a:rPr>
              <a:t>density profile </a:t>
            </a:r>
          </a:p>
          <a:p>
            <a:pPr marL="0" indent="0">
              <a:buNone/>
            </a:pPr>
            <a:r>
              <a:rPr lang="en-US" altLang="zh-CN" sz="3200" dirty="0">
                <a:sym typeface="Wingdings" panose="05000000000000000000" pitchFamily="2" charset="2"/>
              </a:rPr>
              <a:t>   </a:t>
            </a:r>
            <a:r>
              <a:rPr lang="en-US" altLang="zh-CN" sz="3200" dirty="0" smtClean="0">
                <a:sym typeface="Wingdings" panose="05000000000000000000" pitchFamily="2" charset="2"/>
              </a:rPr>
              <a:t>outflow</a:t>
            </a:r>
            <a:endParaRPr lang="en-US" altLang="zh-CN" sz="3200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dirty="0" smtClean="0">
              <a:sym typeface="Wingdings" panose="05000000000000000000" pitchFamily="2" charset="2"/>
            </a:endParaRPr>
          </a:p>
          <a:p>
            <a:endParaRPr lang="en-US" altLang="zh-CN" dirty="0" smtClean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24400" y="2133600"/>
            <a:ext cx="4237313" cy="30130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13819" y="1130994"/>
            <a:ext cx="317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Wang et al. 2013, Science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78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-34234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“Virtual particle trajectory”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1293432"/>
            <a:ext cx="5334000" cy="5564568"/>
          </a:xfrm>
        </p:spPr>
        <p:txBody>
          <a:bodyPr/>
          <a:lstStyle/>
          <a:p>
            <a:r>
              <a:rPr lang="en-US" altLang="zh-CN" dirty="0"/>
              <a:t>Trajectory </a:t>
            </a:r>
            <a:r>
              <a:rPr lang="en-US" altLang="zh-CN" dirty="0" smtClean="0"/>
              <a:t>approach</a:t>
            </a:r>
          </a:p>
          <a:p>
            <a:pPr lvl="1"/>
            <a:r>
              <a:rPr lang="en-US" altLang="zh-CN" dirty="0" smtClean="0"/>
              <a:t>different </a:t>
            </a:r>
            <a:r>
              <a:rPr lang="en-US" altLang="zh-CN" dirty="0"/>
              <a:t>from </a:t>
            </a:r>
            <a:r>
              <a:rPr lang="en-US" altLang="zh-CN" dirty="0" smtClean="0"/>
              <a:t>streamline; </a:t>
            </a:r>
          </a:p>
          <a:p>
            <a:pPr lvl="1"/>
            <a:r>
              <a:rPr lang="en-US" altLang="zh-CN" dirty="0" smtClean="0"/>
              <a:t>Based on 3D GRMHD data</a:t>
            </a:r>
          </a:p>
          <a:p>
            <a:pPr lvl="1"/>
            <a:r>
              <a:rPr lang="en-US" altLang="zh-CN" dirty="0" smtClean="0"/>
              <a:t>Firstly used in BH accretion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276600" y="924100"/>
            <a:ext cx="162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Yuan et al. 2015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5257800" y="1524000"/>
            <a:ext cx="3432089" cy="4216914"/>
            <a:chOff x="15240" y="884554"/>
            <a:chExt cx="4402808" cy="5933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048" y="1639384"/>
              <a:ext cx="3810000" cy="4730602"/>
            </a:xfrm>
            <a:prstGeom prst="rect">
              <a:avLst/>
            </a:prstGeom>
          </p:spPr>
        </p:pic>
        <p:cxnSp>
          <p:nvCxnSpPr>
            <p:cNvPr id="11" name="直接连接符 10"/>
            <p:cNvCxnSpPr/>
            <p:nvPr/>
          </p:nvCxnSpPr>
          <p:spPr>
            <a:xfrm flipV="1">
              <a:off x="1219200" y="1371600"/>
              <a:ext cx="228600" cy="251460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219200" y="3810000"/>
              <a:ext cx="228600" cy="281940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219200" y="1371600"/>
              <a:ext cx="838200" cy="233871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219200" y="3886200"/>
              <a:ext cx="838200" cy="2931362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5240" y="1094162"/>
              <a:ext cx="753732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BZ jet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536758" y="1447800"/>
              <a:ext cx="796742" cy="381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670332" y="884554"/>
              <a:ext cx="898003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Disk-jet</a:t>
              </a:r>
              <a:endParaRPr lang="zh-CN" altLang="en-US" dirty="0"/>
            </a:p>
          </p:txBody>
        </p:sp>
        <p:cxnSp>
          <p:nvCxnSpPr>
            <p:cNvPr id="18" name="直接箭头连接符 17"/>
            <p:cNvCxnSpPr>
              <a:stCxn id="17" idx="2"/>
            </p:cNvCxnSpPr>
            <p:nvPr/>
          </p:nvCxnSpPr>
          <p:spPr>
            <a:xfrm flipH="1">
              <a:off x="1638300" y="1253886"/>
              <a:ext cx="481034" cy="727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2057400" y="2286000"/>
              <a:ext cx="623889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wind</a:t>
              </a:r>
              <a:endParaRPr lang="zh-CN" altLang="en-US" dirty="0"/>
            </a:p>
          </p:txBody>
        </p:sp>
      </p:grpSp>
      <p:pic>
        <p:nvPicPr>
          <p:cNvPr id="21" name="内容占位符 20"/>
          <p:cNvPicPr>
            <a:picLocks noChangeAspect="1"/>
          </p:cNvPicPr>
          <p:nvPr/>
        </p:nvPicPr>
        <p:blipFill rotWithShape="1">
          <a:blip r:embed="rId3"/>
          <a:srcRect l="12378"/>
          <a:stretch/>
        </p:blipFill>
        <p:spPr bwMode="auto">
          <a:xfrm>
            <a:off x="609600" y="3429000"/>
            <a:ext cx="3083346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4002753" y="601980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3D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849710" y="601980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1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HT_accretion disc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6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8951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Properties of wind: mass flux</a:t>
            </a:r>
            <a:endParaRPr lang="zh-CN" alt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386943" y="3425549"/>
                <a:ext cx="4724399" cy="687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𝑤𝑖𝑛𝑑</m:t>
                        </m:r>
                      </m:sub>
                    </m:sSub>
                  </m:oMath>
                </a14:m>
                <a:r>
                  <a:rPr lang="en-US" altLang="zh-CN" sz="28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zh-CN" altLang="en-US" sz="2800" dirty="0" smtClean="0"/>
                  <a:t>       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943" y="3425549"/>
                <a:ext cx="4724399" cy="687432"/>
              </a:xfrm>
              <a:prstGeom prst="rect">
                <a:avLst/>
              </a:prstGeom>
              <a:blipFill rotWithShape="0">
                <a:blip r:embed="rId3"/>
                <a:stretch>
                  <a:fillRect b="-9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381500" y="2621320"/>
                <a:ext cx="4661854" cy="687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𝑤𝑖𝑛𝑑</m:t>
                        </m:r>
                      </m:sub>
                    </m:sSub>
                  </m:oMath>
                </a14:m>
                <a:r>
                  <a:rPr lang="en-US" altLang="zh-CN" sz="28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2621320"/>
                <a:ext cx="4661854" cy="687432"/>
              </a:xfrm>
              <a:prstGeom prst="rect">
                <a:avLst/>
              </a:prstGeom>
              <a:blipFill rotWithShape="0">
                <a:blip r:embed="rId4"/>
                <a:stretch>
                  <a:fillRect b="-10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343400" y="5298377"/>
                <a:ext cx="4738054" cy="687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𝑤𝑖𝑛𝑑</m:t>
                        </m:r>
                      </m:sub>
                    </m:sSub>
                  </m:oMath>
                </a14:m>
                <a:r>
                  <a:rPr lang="en-US" altLang="zh-CN" sz="28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zh-CN" altLang="en-US" sz="2800" dirty="0" smtClean="0"/>
                  <a:t>   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298377"/>
                <a:ext cx="4738054" cy="687432"/>
              </a:xfrm>
              <a:prstGeom prst="rect">
                <a:avLst/>
              </a:prstGeom>
              <a:blipFill rotWithShape="0">
                <a:blip r:embed="rId5"/>
                <a:stretch>
                  <a:fillRect b="-10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419600" y="4396771"/>
            <a:ext cx="4661854" cy="5232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“Strong” magnetic field (MAD):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419600" y="1871990"/>
            <a:ext cx="3719801" cy="5232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“Normal” magnetic field: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9" y="2097741"/>
            <a:ext cx="4229100" cy="34132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53053" y="1251258"/>
            <a:ext cx="398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Yuan et al. 2015; Yuan et al. in preparation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69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-34234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Properties of wind: poloidal speed</a:t>
            </a:r>
            <a:endParaRPr lang="zh-CN" alt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676400"/>
                <a:ext cx="4800600" cy="5564568"/>
              </a:xfrm>
            </p:spPr>
            <p:txBody>
              <a:bodyPr/>
              <a:lstStyle/>
              <a:p>
                <a:pPr lvl="1"/>
                <a:r>
                  <a:rPr lang="en-US" altLang="zh-CN" dirty="0" smtClean="0"/>
                  <a:t>Angular distribution</a:t>
                </a:r>
              </a:p>
              <a:p>
                <a:pPr lvl="2"/>
                <a:r>
                  <a:rPr lang="en-US" altLang="zh-CN" sz="2800" dirty="0" smtClean="0"/>
                  <a:t>Disk-jet: </a:t>
                </a:r>
                <a:r>
                  <a:rPr lang="en-US" altLang="zh-CN" sz="2800" i="1" dirty="0" smtClean="0">
                    <a:effectLst/>
                  </a:rPr>
                  <a:t>(0.3-0.4)c</a:t>
                </a:r>
              </a:p>
              <a:p>
                <a:pPr lvl="1"/>
                <a:r>
                  <a:rPr lang="en-US" altLang="zh-CN" dirty="0" smtClean="0"/>
                  <a:t>Poloidal speed:    </a:t>
                </a:r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CN" b="0" i="1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2−</m:t>
                    </m:r>
                    <m:sSub>
                      <m:sSubPr>
                        <m:ctrlPr>
                          <a:rPr lang="en-US" altLang="zh-CN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0.7)</m:t>
                        </m:r>
                        <m:r>
                          <a:rPr lang="en-US" altLang="zh-CN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ln>
                    <a:noFill/>
                  </a:ln>
                  <a:solidFill>
                    <a:srgbClr val="FFFF00"/>
                  </a:solidFill>
                  <a:effectLst/>
                </a:endParaRPr>
              </a:p>
              <a:p>
                <a:pPr marL="457200" lvl="1" indent="0">
                  <a:buNone/>
                </a:pPr>
                <a:r>
                  <a:rPr lang="en-US" altLang="zh-CN" dirty="0" smtClean="0"/>
                  <a:t>(</a:t>
                </a:r>
                <a:r>
                  <a:rPr lang="en-US" altLang="zh-CN" i="1" dirty="0" smtClean="0"/>
                  <a:t>a</a:t>
                </a:r>
                <a:r>
                  <a:rPr lang="en-US" altLang="zh-CN" dirty="0" smtClean="0"/>
                  <a:t> has little effect but </a:t>
                </a:r>
                <a:r>
                  <a:rPr lang="en-US" altLang="zh-CN" i="1" dirty="0" smtClean="0"/>
                  <a:t>B </a:t>
                </a:r>
                <a:r>
                  <a:rPr lang="en-US" altLang="zh-CN" dirty="0" smtClean="0"/>
                  <a:t>does!)</a:t>
                </a:r>
              </a:p>
              <a:p>
                <a:pPr lvl="1"/>
                <a:r>
                  <a:rPr lang="en-US" altLang="zh-CN" dirty="0" smtClean="0"/>
                  <a:t>Conserve or even slightly increase along trajectories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76400"/>
                <a:ext cx="4800600" cy="5564568"/>
              </a:xfrm>
              <a:blipFill rotWithShape="0">
                <a:blip r:embed="rId2"/>
                <a:stretch>
                  <a:fillRect t="-1205" r="-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276600" y="924100"/>
            <a:ext cx="216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Yuan et al. 2015; 2016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861066"/>
            <a:ext cx="4294562" cy="324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95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-34234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Properties of outflow: energy flux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35716" y="1221242"/>
            <a:ext cx="6126916" cy="5564568"/>
          </a:xfrm>
        </p:spPr>
        <p:txBody>
          <a:bodyPr/>
          <a:lstStyle/>
          <a:p>
            <a:pPr lvl="1"/>
            <a:r>
              <a:rPr lang="en-US" altLang="zh-CN" dirty="0" smtClean="0"/>
              <a:t>Contribution from: plasma &amp; </a:t>
            </a:r>
            <a:r>
              <a:rPr lang="en-US" altLang="zh-CN" dirty="0" err="1" smtClean="0"/>
              <a:t>Poynting</a:t>
            </a:r>
            <a:r>
              <a:rPr lang="en-US" altLang="zh-CN" dirty="0" smtClean="0"/>
              <a:t> flux</a:t>
            </a:r>
          </a:p>
          <a:p>
            <a:pPr lvl="1"/>
            <a:r>
              <a:rPr lang="en-US" altLang="zh-CN" dirty="0" smtClean="0"/>
              <a:t>Energy flux </a:t>
            </a:r>
            <a:r>
              <a:rPr lang="en-US" altLang="zh-CN" sz="2400" dirty="0" smtClean="0"/>
              <a:t>(MAD &amp; </a:t>
            </a:r>
            <a:r>
              <a:rPr lang="en-US" altLang="zh-CN" sz="2400" i="1" dirty="0" smtClean="0"/>
              <a:t>a=0.9</a:t>
            </a:r>
            <a:r>
              <a:rPr lang="en-US" altLang="zh-CN" sz="2400" dirty="0" smtClean="0"/>
              <a:t>)</a:t>
            </a:r>
          </a:p>
          <a:p>
            <a:pPr lvl="2"/>
            <a:r>
              <a:rPr lang="en-US" altLang="zh-CN" dirty="0" smtClean="0">
                <a:solidFill>
                  <a:srgbClr val="FFFF00"/>
                </a:solidFill>
              </a:rPr>
              <a:t>For MAD &amp; </a:t>
            </a:r>
            <a:r>
              <a:rPr lang="en-US" altLang="zh-CN" i="1" dirty="0" smtClean="0">
                <a:solidFill>
                  <a:srgbClr val="FFFF00"/>
                </a:solidFill>
              </a:rPr>
              <a:t>a=0.9</a:t>
            </a:r>
            <a:r>
              <a:rPr lang="en-US" altLang="zh-CN" dirty="0" smtClean="0"/>
              <a:t>: </a:t>
            </a:r>
          </a:p>
          <a:p>
            <a:pPr lvl="3"/>
            <a:r>
              <a:rPr lang="en-US" altLang="zh-CN" sz="2200" dirty="0" smtClean="0"/>
              <a:t>wind &lt; jet (for both plasma &amp; </a:t>
            </a:r>
            <a:r>
              <a:rPr lang="en-US" altLang="zh-CN" sz="2200" dirty="0" err="1" smtClean="0"/>
              <a:t>Poynting</a:t>
            </a:r>
            <a:r>
              <a:rPr lang="en-US" altLang="zh-CN" sz="2200" dirty="0" smtClean="0"/>
              <a:t> flux)</a:t>
            </a:r>
          </a:p>
          <a:p>
            <a:pPr lvl="3"/>
            <a:r>
              <a:rPr lang="en-US" altLang="zh-CN" sz="2200" dirty="0" smtClean="0">
                <a:solidFill>
                  <a:srgbClr val="FFFF00"/>
                </a:solidFill>
              </a:rPr>
              <a:t>Disk-jet &gt; BZ jet</a:t>
            </a:r>
          </a:p>
          <a:p>
            <a:pPr lvl="2"/>
            <a:r>
              <a:rPr lang="en-US" altLang="zh-CN" dirty="0" smtClean="0">
                <a:solidFill>
                  <a:srgbClr val="FFFF00"/>
                </a:solidFill>
              </a:rPr>
              <a:t>For all other cases (SANE &amp; any </a:t>
            </a:r>
            <a:r>
              <a:rPr lang="en-US" altLang="zh-CN" i="1" dirty="0" smtClean="0">
                <a:solidFill>
                  <a:srgbClr val="FFFF00"/>
                </a:solidFill>
              </a:rPr>
              <a:t>a</a:t>
            </a:r>
            <a:r>
              <a:rPr lang="en-US" altLang="zh-CN" dirty="0" smtClean="0">
                <a:solidFill>
                  <a:srgbClr val="FFFF00"/>
                </a:solidFill>
              </a:rPr>
              <a:t>): </a:t>
            </a:r>
          </a:p>
          <a:p>
            <a:pPr lvl="3"/>
            <a:r>
              <a:rPr lang="en-US" altLang="zh-CN" sz="2200" dirty="0" smtClean="0"/>
              <a:t>wind &gt; jet</a:t>
            </a:r>
          </a:p>
          <a:p>
            <a:pPr lvl="3"/>
            <a:r>
              <a:rPr lang="en-US" altLang="zh-CN" sz="2200" dirty="0" smtClean="0"/>
              <a:t>Disk-jet &gt; BZ jet   </a:t>
            </a:r>
          </a:p>
          <a:p>
            <a:pPr lvl="1"/>
            <a:r>
              <a:rPr lang="en-US" altLang="zh-CN" dirty="0" smtClean="0"/>
              <a:t>Energy flux of wind vs. accretion: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276600" y="924100"/>
            <a:ext cx="216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Yuan et al. 2015; 2016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85800" y="6005062"/>
                <a:ext cx="2355243" cy="630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𝑤𝑖𝑛𝑑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𝐵𝐻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6005062"/>
                <a:ext cx="2355243" cy="6302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93108" y="1355031"/>
            <a:ext cx="3207838" cy="2302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938" y="3715169"/>
            <a:ext cx="3239062" cy="22284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15885" y="6173634"/>
            <a:ext cx="5675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ym typeface="Wingdings" panose="05000000000000000000" pitchFamily="2" charset="2"/>
              </a:rPr>
              <a:t> c</a:t>
            </a:r>
            <a:r>
              <a:rPr lang="en-US" altLang="zh-CN" sz="2400" dirty="0" smtClean="0"/>
              <a:t>onsistent with AGN feedback simulations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6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-34234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Main properties of wind</a:t>
            </a:r>
            <a:endParaRPr lang="zh-CN" alt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3432"/>
                <a:ext cx="5334000" cy="5564568"/>
              </a:xfrm>
            </p:spPr>
            <p:txBody>
              <a:bodyPr/>
              <a:lstStyle/>
              <a:p>
                <a:pPr lvl="1"/>
                <a:r>
                  <a:rPr lang="en-US" altLang="zh-CN" dirty="0" smtClean="0"/>
                  <a:t>Mass flux</a:t>
                </a:r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Poloidal speed: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𝑡𝑒𝑟𝑚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2400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~0.3</m:t>
                    </m:r>
                    <m:sSub>
                      <m:sSubPr>
                        <m:ctrlPr>
                          <a:rPr lang="en-US" altLang="zh-CN" sz="2400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ln>
                    <a:noFill/>
                  </a:ln>
                  <a:solidFill>
                    <a:srgbClr val="FFFF00"/>
                  </a:solidFill>
                  <a:effectLst/>
                </a:endParaRPr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Fluxes of energy &amp; momentum  (vs. disk jet)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3432"/>
                <a:ext cx="5334000" cy="5564568"/>
              </a:xfrm>
              <a:blipFill rotWithShape="0">
                <a:blip r:embed="rId2"/>
                <a:stretch>
                  <a:fillRect t="-1205" r="-4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276600" y="924100"/>
            <a:ext cx="162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Yuan et al. 2015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19" y="1646238"/>
            <a:ext cx="3048000" cy="2459991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807676" y="4419600"/>
            <a:ext cx="3035643" cy="22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14400" y="1772468"/>
                <a:ext cx="4364028" cy="589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4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𝑤𝑖𝑛𝑑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rgbClr val="FFFF00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400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400" b="0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  <m:sSub>
                              <m:sSubPr>
                                <m:ctrlPr>
                                  <a:rPr lang="en-US" altLang="zh-CN" sz="24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24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sz="24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zh-CN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772468"/>
                <a:ext cx="4364028" cy="589264"/>
              </a:xfrm>
              <a:prstGeom prst="rect">
                <a:avLst/>
              </a:prstGeom>
              <a:blipFill rotWithShape="0">
                <a:blip r:embed="rId5"/>
                <a:stretch>
                  <a:fillRect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95400" y="5410200"/>
                <a:ext cx="2355243" cy="630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𝑤𝑖𝑛𝑑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𝐵𝐻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410200"/>
                <a:ext cx="2355243" cy="6302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03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6200"/>
            <a:ext cx="9100740" cy="1143000"/>
          </a:xfrm>
        </p:spPr>
        <p:txBody>
          <a:bodyPr/>
          <a:lstStyle/>
          <a:p>
            <a:r>
              <a:rPr lang="en-US" altLang="zh-CN" sz="3600" dirty="0" smtClean="0">
                <a:solidFill>
                  <a:srgbClr val="FFFF00"/>
                </a:solidFill>
              </a:rPr>
              <a:t>Mechanism of outflow production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-25400" y="1363561"/>
                <a:ext cx="4587875" cy="5257800"/>
              </a:xfrm>
            </p:spPr>
            <p:txBody>
              <a:bodyPr/>
              <a:lstStyle/>
              <a:p>
                <a:r>
                  <a:rPr lang="en-US" altLang="zh-CN" dirty="0" smtClean="0"/>
                  <a:t>Driving forces:</a:t>
                </a:r>
              </a:p>
              <a:p>
                <a:pPr lvl="1"/>
                <a:r>
                  <a:rPr lang="en-US" altLang="zh-CN" dirty="0" smtClean="0"/>
                  <a:t>Centrifugal force</a:t>
                </a:r>
              </a:p>
              <a:p>
                <a:pPr lvl="1"/>
                <a:r>
                  <a:rPr lang="en-US" altLang="zh-CN" dirty="0" smtClean="0"/>
                  <a:t>Gradient of gas &amp; magnetic pressure</a:t>
                </a:r>
              </a:p>
              <a:p>
                <a:r>
                  <a:rPr lang="en-US" altLang="zh-CN" dirty="0" smtClean="0"/>
                  <a:t>Comparison with </a:t>
                </a:r>
                <a:r>
                  <a:rPr lang="en-US" altLang="zh-CN" dirty="0" err="1"/>
                  <a:t>B</a:t>
                </a:r>
                <a:r>
                  <a:rPr lang="en-US" altLang="zh-CN" dirty="0" err="1" smtClean="0"/>
                  <a:t>landford</a:t>
                </a:r>
                <a:r>
                  <a:rPr lang="en-US" altLang="zh-CN" dirty="0" smtClean="0"/>
                  <a:t> &amp; Payne (1982) </a:t>
                </a:r>
              </a:p>
              <a:p>
                <a:pPr lvl="1"/>
                <a:r>
                  <a:rPr lang="en-US" altLang="zh-CN" dirty="0" smtClean="0"/>
                  <a:t>BP82: large-scale field + only centrifugal</a:t>
                </a:r>
              </a:p>
              <a:p>
                <a:pPr lvl="1"/>
                <a:r>
                  <a:rPr lang="en-US" altLang="zh-CN" dirty="0" smtClean="0"/>
                  <a:t>We don’t have large-scale poloidal field, we have both centrifugal &amp; magnetic force (since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25400" y="1363561"/>
                <a:ext cx="4587875" cy="5257800"/>
              </a:xfrm>
              <a:blipFill rotWithShape="0">
                <a:blip r:embed="rId2"/>
                <a:stretch>
                  <a:fillRect l="-1330" t="-1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902560" y="1047234"/>
            <a:ext cx="209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Yuan et al. 2015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1828800"/>
            <a:ext cx="45815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Wind vs. jet: summary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Mass flux: wind &gt;&gt; jet</a:t>
            </a:r>
          </a:p>
          <a:p>
            <a:r>
              <a:rPr lang="en-US" altLang="zh-CN" dirty="0" smtClean="0"/>
              <a:t>Velocity: wind &lt; jet</a:t>
            </a:r>
          </a:p>
          <a:p>
            <a:r>
              <a:rPr lang="en-US" altLang="zh-CN" dirty="0" smtClean="0"/>
              <a:t>Energy flux: wind &lt; jet </a:t>
            </a:r>
            <a:r>
              <a:rPr lang="en-US" altLang="zh-CN" dirty="0" smtClean="0">
                <a:solidFill>
                  <a:srgbClr val="FFFF00"/>
                </a:solidFill>
              </a:rPr>
              <a:t>only for MAD &amp; a=0.9</a:t>
            </a:r>
          </a:p>
          <a:p>
            <a:r>
              <a:rPr lang="en-US" altLang="zh-CN" dirty="0" smtClean="0"/>
              <a:t>Momentum flux: jet at most comparable to wind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801" y="4679613"/>
            <a:ext cx="8984397" cy="95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800" dirty="0" smtClean="0"/>
              <a:t>Given that the opening angle of wind is much larger than jet, </a:t>
            </a:r>
            <a:endParaRPr lang="en-US" altLang="zh-CN" sz="3200" dirty="0" smtClean="0">
              <a:solidFill>
                <a:srgbClr val="FFFF00"/>
              </a:solidFill>
            </a:endParaRPr>
          </a:p>
          <a:p>
            <a:r>
              <a:rPr lang="en-US" altLang="zh-CN" sz="2800" dirty="0" smtClean="0">
                <a:solidFill>
                  <a:srgbClr val="FFFF00"/>
                </a:solidFill>
              </a:rPr>
              <a:t>Wind is likely much more important than jet in AGN feedback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8002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Whether or where does the wind stop to be produced?</a:t>
            </a:r>
            <a:endParaRPr lang="zh-CN" alt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304800" y="1905000"/>
                <a:ext cx="8077200" cy="4134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𝑤𝑖𝑛𝑑</m:t>
                        </m:r>
                      </m:sub>
                    </m:sSub>
                  </m:oMath>
                </a14:m>
                <a:r>
                  <a:rPr lang="en-US" altLang="zh-CN" sz="28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CN" sz="2800" dirty="0" smtClean="0"/>
                  <a:t>how large </a:t>
                </a:r>
                <a:r>
                  <a:rPr lang="en-US" altLang="zh-CN" sz="3200" i="1" dirty="0" smtClean="0"/>
                  <a:t>r</a:t>
                </a:r>
                <a:r>
                  <a:rPr lang="en-US" altLang="zh-CN" dirty="0" smtClean="0"/>
                  <a:t> can be?</a:t>
                </a:r>
              </a:p>
              <a:p>
                <a:r>
                  <a:rPr lang="en-US" altLang="zh-CN" sz="2800" dirty="0" smtClean="0"/>
                  <a:t>Consider “accretion flow” in such a potential: </a:t>
                </a:r>
              </a:p>
              <a:p>
                <a:pPr marL="0" indent="0">
                  <a:buNone/>
                </a:pP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𝑠𝑡𝑎𝑟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𝐵𝐻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𝐵𝐻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CN" sz="2800" dirty="0" smtClean="0"/>
              </a:p>
              <a:p>
                <a:r>
                  <a:rPr lang="en-US" altLang="zh-CN" sz="2800" dirty="0" smtClean="0"/>
                  <a:t>Result: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</a:t>
                </a:r>
                <a:r>
                  <a:rPr lang="en-US" altLang="zh-CN" sz="2800" dirty="0" smtClean="0"/>
                  <a:t>in the region where the star cluster potential dominates,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en-US" altLang="zh-CN" sz="2800" dirty="0" smtClean="0"/>
                  <a:t>no winds are produced.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" name="内容占位符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04800" y="1905000"/>
                <a:ext cx="8077200" cy="4134530"/>
              </a:xfrm>
              <a:prstGeom prst="rect">
                <a:avLst/>
              </a:prstGeom>
              <a:blipFill rotWithShape="0">
                <a:blip r:embed="rId2"/>
                <a:stretch>
                  <a:fillRect l="-1811" t="-1475" r="-2038" b="-5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200400" y="1427946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Bu, Yuan et al. 2016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9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4258dis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2057400"/>
            <a:ext cx="3429000" cy="1686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867"/>
            <a:ext cx="7924800" cy="10668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Black Hole Accretion Disks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55626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Many kinds of accreting BHs in the universe</a:t>
            </a:r>
          </a:p>
          <a:p>
            <a:pPr lvl="1"/>
            <a:r>
              <a:rPr lang="en-US" dirty="0" smtClean="0"/>
              <a:t>Active galactic nuclei: AGN</a:t>
            </a:r>
          </a:p>
          <a:p>
            <a:pPr lvl="1"/>
            <a:r>
              <a:rPr lang="en-US" dirty="0" smtClean="0"/>
              <a:t>X-ray binaries: </a:t>
            </a:r>
            <a:r>
              <a:rPr lang="en-US" dirty="0" smtClean="0">
                <a:solidFill>
                  <a:srgbClr val="17FFFF"/>
                </a:solidFill>
              </a:rPr>
              <a:t>XRB</a:t>
            </a:r>
          </a:p>
          <a:p>
            <a:pPr lvl="1"/>
            <a:r>
              <a:rPr lang="en-US" dirty="0" smtClean="0"/>
              <a:t>Gamma-ray bursts: </a:t>
            </a:r>
            <a:r>
              <a:rPr lang="en-US" dirty="0" smtClean="0">
                <a:solidFill>
                  <a:srgbClr val="17FFFF"/>
                </a:solidFill>
              </a:rPr>
              <a:t>GRB</a:t>
            </a:r>
          </a:p>
          <a:p>
            <a:pPr lvl="1"/>
            <a:r>
              <a:rPr lang="en-US" dirty="0" smtClean="0"/>
              <a:t>Tidal disruption events: </a:t>
            </a:r>
            <a:r>
              <a:rPr lang="en-US" dirty="0" smtClean="0">
                <a:solidFill>
                  <a:srgbClr val="17FFFF"/>
                </a:solidFill>
              </a:rPr>
              <a:t>TDE</a:t>
            </a:r>
          </a:p>
          <a:p>
            <a:r>
              <a:rPr lang="en-US" dirty="0" smtClean="0">
                <a:solidFill>
                  <a:srgbClr val="17FFFF"/>
                </a:solidFill>
              </a:rPr>
              <a:t>Surprisingly diverse phenomena</a:t>
            </a:r>
          </a:p>
          <a:p>
            <a:pPr lvl="1"/>
            <a:r>
              <a:rPr lang="en-US" dirty="0" smtClean="0"/>
              <a:t>Huge amount of data: </a:t>
            </a:r>
            <a:r>
              <a:rPr lang="en-US" dirty="0" smtClean="0">
                <a:solidFill>
                  <a:srgbClr val="CCFFCC"/>
                </a:solidFill>
              </a:rPr>
              <a:t>spectra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CFFCC"/>
                </a:solidFill>
              </a:rPr>
              <a:t>variability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>
                <a:solidFill>
                  <a:srgbClr val="17FFFF"/>
                </a:solidFill>
              </a:rPr>
              <a:t>Relativistic jets</a:t>
            </a:r>
          </a:p>
          <a:p>
            <a:pPr lvl="1"/>
            <a:r>
              <a:rPr lang="en-US" dirty="0" smtClean="0"/>
              <a:t>Energy/</a:t>
            </a:r>
            <a:r>
              <a:rPr lang="en-US" dirty="0" err="1" smtClean="0"/>
              <a:t>mmtm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17FFFF"/>
                </a:solidFill>
                <a:sym typeface="Wingdings"/>
              </a:rPr>
              <a:t>feedback</a:t>
            </a:r>
            <a:r>
              <a:rPr lang="en-US" dirty="0" smtClean="0">
                <a:sym typeface="Wingdings"/>
              </a:rPr>
              <a:t> from </a:t>
            </a:r>
            <a:r>
              <a:rPr lang="en-US" dirty="0" smtClean="0">
                <a:solidFill>
                  <a:srgbClr val="17FFFF"/>
                </a:solidFill>
                <a:sym typeface="Wingdings"/>
              </a:rPr>
              <a:t>AGN</a:t>
            </a:r>
            <a:r>
              <a:rPr lang="en-US" dirty="0" smtClean="0">
                <a:sym typeface="Wingdings"/>
              </a:rPr>
              <a:t>: </a:t>
            </a:r>
            <a:r>
              <a:rPr lang="en-US" dirty="0" smtClean="0">
                <a:solidFill>
                  <a:srgbClr val="FFFF00"/>
                </a:solidFill>
                <a:sym typeface="Wingdings"/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  <a:sym typeface="Wingdings"/>
              </a:rPr>
              <a:t>BH</a:t>
            </a:r>
            <a:r>
              <a:rPr lang="en-US" dirty="0" smtClean="0">
                <a:solidFill>
                  <a:srgbClr val="FFFF00"/>
                </a:solidFill>
                <a:sym typeface="Wingdings"/>
              </a:rPr>
              <a:t>-</a:t>
            </a:r>
            <a:r>
              <a:rPr lang="en-US" dirty="0" err="1" smtClean="0">
                <a:solidFill>
                  <a:srgbClr val="FFFF00"/>
                </a:solidFill>
                <a:sym typeface="Wingdings"/>
              </a:rPr>
              <a:t>σ</a:t>
            </a:r>
            <a:r>
              <a:rPr lang="en-US" baseline="-25000" dirty="0" err="1" smtClean="0">
                <a:solidFill>
                  <a:srgbClr val="FFFF00"/>
                </a:solidFill>
                <a:sym typeface="Wingdings"/>
              </a:rPr>
              <a:t>bulge</a:t>
            </a:r>
            <a:endParaRPr lang="en-US" baseline="-25000" dirty="0" smtClean="0">
              <a:solidFill>
                <a:srgbClr val="FFFF00"/>
              </a:solidFill>
              <a:sym typeface="Wingdings"/>
            </a:endParaRPr>
          </a:p>
          <a:p>
            <a:pPr lvl="1"/>
            <a:r>
              <a:rPr lang="en-US" b="1" dirty="0" smtClean="0">
                <a:solidFill>
                  <a:srgbClr val="CCFFCC"/>
                </a:solidFill>
                <a:sym typeface="Wingdings"/>
              </a:rPr>
              <a:t>There are different accretion regimes</a:t>
            </a:r>
            <a:endParaRPr lang="en-US" b="1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2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107028"/>
            <a:ext cx="8229600" cy="1143000"/>
          </a:xfrm>
        </p:spPr>
        <p:txBody>
          <a:bodyPr/>
          <a:lstStyle/>
          <a:p>
            <a:r>
              <a:rPr lang="en-US" altLang="zh-CN" sz="4000" b="0" dirty="0" smtClean="0">
                <a:solidFill>
                  <a:srgbClr val="FFFF00"/>
                </a:solidFill>
              </a:rPr>
              <a:t>2D MHD analytical solution with winds</a:t>
            </a:r>
            <a:endParaRPr lang="zh-CN" altLang="en-US" sz="4000" b="0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4300" y="1905000"/>
            <a:ext cx="4038600" cy="4525963"/>
          </a:xfrm>
        </p:spPr>
        <p:txBody>
          <a:bodyPr/>
          <a:lstStyle/>
          <a:p>
            <a:r>
              <a:rPr lang="en-US" altLang="zh-CN" dirty="0" smtClean="0"/>
              <a:t>Including B field</a:t>
            </a:r>
          </a:p>
          <a:p>
            <a:r>
              <a:rPr lang="en-US" altLang="zh-CN" dirty="0" smtClean="0"/>
              <a:t>2D MHD solution</a:t>
            </a:r>
          </a:p>
          <a:p>
            <a:r>
              <a:rPr lang="en-US" altLang="zh-CN" dirty="0" smtClean="0"/>
              <a:t>Simplification &amp; approximation</a:t>
            </a:r>
          </a:p>
          <a:p>
            <a:r>
              <a:rPr lang="en-US" altLang="zh-CN" dirty="0" smtClean="0"/>
              <a:t>Reproducing the main simulation results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46311" y="1905000"/>
            <a:ext cx="5054099" cy="411437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3600" y="1055663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Mosallanezhad</a:t>
            </a:r>
            <a:r>
              <a:rPr lang="en-US" altLang="zh-CN" dirty="0" smtClean="0"/>
              <a:t>, Bu &amp; Yuan 2016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7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46" y="2895600"/>
            <a:ext cx="8891954" cy="1189038"/>
          </a:xfrm>
        </p:spPr>
        <p:txBody>
          <a:bodyPr/>
          <a:lstStyle/>
          <a:p>
            <a:r>
              <a:rPr lang="en-US" altLang="zh-CN" sz="3600" dirty="0" smtClean="0">
                <a:solidFill>
                  <a:srgbClr val="FFFF00"/>
                </a:solidFill>
              </a:rPr>
              <a:t>Ongoing work: </a:t>
            </a:r>
            <a:br>
              <a:rPr lang="en-US" altLang="zh-CN" sz="3600" dirty="0" smtClean="0">
                <a:solidFill>
                  <a:srgbClr val="FFFF00"/>
                </a:solidFill>
              </a:rPr>
            </a:br>
            <a:r>
              <a:rPr lang="en-US" altLang="zh-CN" sz="3600" dirty="0" smtClean="0">
                <a:solidFill>
                  <a:srgbClr val="FFFF00"/>
                </a:solidFill>
              </a:rPr>
              <a:t>Does the MHD wind exist in a thin disk?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35" y="116632"/>
            <a:ext cx="9111064" cy="1143000"/>
          </a:xfrm>
        </p:spPr>
        <p:txBody>
          <a:bodyPr>
            <a:normAutofit fontScale="90000"/>
          </a:bodyPr>
          <a:lstStyle/>
          <a:p>
            <a:r>
              <a:rPr lang="en-US" altLang="zh-CN" sz="3600" b="1" dirty="0" smtClean="0">
                <a:solidFill>
                  <a:srgbClr val="FFFF00"/>
                </a:solidFill>
              </a:rPr>
              <a:t>Application: </a:t>
            </a:r>
            <a:r>
              <a:rPr lang="en-US" altLang="zh-CN" sz="3600" dirty="0" smtClean="0">
                <a:solidFill>
                  <a:srgbClr val="FFFF00"/>
                </a:solidFill>
              </a:rPr>
              <a:t>“</a:t>
            </a:r>
            <a:r>
              <a:rPr lang="en-US" altLang="zh-CN" sz="3600" b="1" dirty="0" smtClean="0">
                <a:solidFill>
                  <a:srgbClr val="FFFF00"/>
                </a:solidFill>
              </a:rPr>
              <a:t>accretion wind” model for Fermi bubbles</a:t>
            </a:r>
            <a:endParaRPr lang="zh-CN" altLang="en-US" sz="3600" b="1" dirty="0">
              <a:solidFill>
                <a:srgbClr val="FFFF0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-9525" y="1196752"/>
            <a:ext cx="9153525" cy="2244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FB2Densit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960" t="-1" r="12679" b="8620"/>
          <a:stretch/>
        </p:blipFill>
        <p:spPr>
          <a:xfrm>
            <a:off x="3791414" y="1693616"/>
            <a:ext cx="5352585" cy="48595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67000" y="1180988"/>
            <a:ext cx="2829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Mo, Yuan et al. 2014; 2015</a:t>
            </a:r>
            <a:endParaRPr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0" y="1726741"/>
            <a:ext cx="3657600" cy="2448816"/>
          </a:xfrm>
          <a:prstGeom prst="rect">
            <a:avLst/>
          </a:prstGeom>
        </p:spPr>
      </p:pic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160880" y="4273334"/>
            <a:ext cx="3502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 et al. 2010; Ackermann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 2014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935" y="4884914"/>
            <a:ext cx="384092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The wind model:</a:t>
            </a:r>
          </a:p>
          <a:p>
            <a:r>
              <a:rPr lang="en-US" altLang="zh-CN" sz="2000" dirty="0" smtClean="0">
                <a:solidFill>
                  <a:srgbClr val="FFFF00"/>
                </a:solidFill>
              </a:rPr>
              <a:t>* Scenario: int. between wind &amp; ISM</a:t>
            </a:r>
          </a:p>
          <a:p>
            <a:r>
              <a:rPr lang="en-US" altLang="zh-CN" sz="2000" dirty="0" smtClean="0">
                <a:solidFill>
                  <a:srgbClr val="FFFF00"/>
                </a:solidFill>
              </a:rPr>
              <a:t>* Simul.: 3D + Two-fluid + MH</a:t>
            </a:r>
            <a:r>
              <a:rPr lang="en-US" altLang="zh-CN" dirty="0" smtClean="0">
                <a:solidFill>
                  <a:srgbClr val="FFFF00"/>
                </a:solidFill>
              </a:rPr>
              <a:t>D</a:t>
            </a:r>
            <a:r>
              <a:rPr lang="en-US" altLang="zh-CN" dirty="0" smtClean="0"/>
              <a:t> </a:t>
            </a:r>
          </a:p>
          <a:p>
            <a:r>
              <a:rPr lang="en-US" altLang="zh-CN" sz="2000" dirty="0" smtClean="0"/>
              <a:t>Implication:</a:t>
            </a:r>
          </a:p>
          <a:p>
            <a:r>
              <a:rPr lang="en-US" altLang="zh-CN" sz="2000" dirty="0" smtClean="0"/>
              <a:t>Cavities in galaxy clusters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778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FFFF00"/>
                </a:solidFill>
              </a:rPr>
              <a:t>Results (II): γ-ray radiation</a:t>
            </a:r>
            <a:endParaRPr lang="zh-CN" altLang="en-US" sz="3600" b="1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389120"/>
          </a:xfrm>
        </p:spPr>
        <p:txBody>
          <a:bodyPr/>
          <a:lstStyle/>
          <a:p>
            <a:endParaRPr lang="en-US" altLang="zh-CN" sz="2400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-9525" y="1196752"/>
            <a:ext cx="9153525" cy="2244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504888" cy="40301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7036" y="5514926"/>
            <a:ext cx="7080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Left:</a:t>
            </a:r>
            <a:r>
              <a:rPr lang="en-US" altLang="zh-CN" sz="2000" dirty="0" smtClean="0"/>
              <a:t> density and velocity. </a:t>
            </a:r>
            <a:r>
              <a:rPr lang="en-US" altLang="zh-CN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Right:</a:t>
            </a:r>
            <a:r>
              <a:rPr lang="en-US" altLang="zh-CN" sz="2000" dirty="0" smtClean="0"/>
              <a:t> CR energy density and magnetic field.</a:t>
            </a:r>
            <a:endParaRPr lang="en-US" altLang="zh-CN" sz="20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2797335" y="2934476"/>
            <a:ext cx="216024" cy="50405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928583" y="2866493"/>
            <a:ext cx="216024" cy="50405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5625903" y="2779803"/>
            <a:ext cx="170791" cy="48431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770198" y="2791237"/>
            <a:ext cx="170512" cy="49374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3059832" y="2747824"/>
            <a:ext cx="768675" cy="357140"/>
          </a:xfrm>
          <a:prstGeom prst="straightConnector1">
            <a:avLst/>
          </a:prstGeom>
          <a:ln w="28575">
            <a:solidFill>
              <a:srgbClr val="5DE2F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5014598" y="2724628"/>
            <a:ext cx="696265" cy="283729"/>
          </a:xfrm>
          <a:prstGeom prst="straightConnector1">
            <a:avLst/>
          </a:prstGeom>
          <a:ln w="28575">
            <a:solidFill>
              <a:srgbClr val="37CB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862787" y="2409185"/>
            <a:ext cx="1139713" cy="525291"/>
          </a:xfrm>
          <a:prstGeom prst="rect">
            <a:avLst/>
          </a:prstGeom>
          <a:solidFill>
            <a:srgbClr val="C00000"/>
          </a:solidFill>
          <a:ln w="25400">
            <a:solidFill>
              <a:srgbClr val="37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i="1" dirty="0" smtClean="0">
                <a:solidFill>
                  <a:srgbClr val="37CBFF"/>
                </a:solidFill>
              </a:rPr>
              <a:t>Permeated </a:t>
            </a:r>
          </a:p>
          <a:p>
            <a:pPr algn="ctr"/>
            <a:r>
              <a:rPr lang="en-US" altLang="zh-CN" sz="1600" b="1" i="1" dirty="0" smtClean="0">
                <a:solidFill>
                  <a:srgbClr val="37CBFF"/>
                </a:solidFill>
              </a:rPr>
              <a:t>Layer</a:t>
            </a:r>
            <a:endParaRPr lang="zh-CN" altLang="en-US" sz="1600" b="1" i="1" dirty="0">
              <a:solidFill>
                <a:srgbClr val="37CB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6"/>
              <p:cNvSpPr txBox="1"/>
              <p:nvPr/>
            </p:nvSpPr>
            <p:spPr>
              <a:xfrm>
                <a:off x="611560" y="2095769"/>
                <a:ext cx="5885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095769"/>
                <a:ext cx="58855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6"/>
              <p:cNvSpPr txBox="1"/>
              <p:nvPr/>
            </p:nvSpPr>
            <p:spPr>
              <a:xfrm>
                <a:off x="7524328" y="2132856"/>
                <a:ext cx="5693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82E9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82E9FE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82E9F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82E9FE"/>
                  </a:solidFill>
                </a:endParaRPr>
              </a:p>
            </p:txBody>
          </p:sp>
        </mc:Choice>
        <mc:Fallback xmlns="">
          <p:sp>
            <p:nvSpPr>
              <p:cNvPr id="1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2132856"/>
                <a:ext cx="569322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423222" y="10016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Mou</a:t>
            </a:r>
            <a:r>
              <a:rPr lang="en-US" altLang="zh-CN" dirty="0" smtClean="0"/>
              <a:t> et al. 2015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23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7" y="653046"/>
            <a:ext cx="7886700" cy="658618"/>
          </a:xfrm>
        </p:spPr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162" y="993955"/>
            <a:ext cx="8944840" cy="5445968"/>
          </a:xfrm>
        </p:spPr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 </a:t>
            </a:r>
            <a:r>
              <a:rPr lang="en-US" altLang="zh-CN" dirty="0" smtClean="0"/>
              <a:t>Total γ-rays: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dirty="0" smtClean="0"/>
              <a:t>Other features: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r>
              <a:rPr lang="en-US" altLang="zh-CN" dirty="0" smtClean="0"/>
              <a:t>Surface brightness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r>
              <a:rPr lang="en-US" altLang="zh-CN" dirty="0" smtClean="0"/>
              <a:t>Temperature of shocked </a:t>
            </a:r>
          </a:p>
          <a:p>
            <a:pPr marL="457200" lvl="1" indent="0">
              <a:buClr>
                <a:schemeClr val="accent1">
                  <a:lumMod val="75000"/>
                </a:schemeClr>
              </a:buClr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ISM (</a:t>
            </a:r>
            <a:r>
              <a:rPr lang="en-US" altLang="zh-CN" dirty="0" smtClean="0">
                <a:solidFill>
                  <a:srgbClr val="FFFF00"/>
                </a:solidFill>
              </a:rPr>
              <a:t>observed: 0.3 </a:t>
            </a:r>
            <a:r>
              <a:rPr lang="en-US" altLang="zh-CN" dirty="0" err="1" smtClean="0">
                <a:solidFill>
                  <a:srgbClr val="FFFF00"/>
                </a:solidFill>
              </a:rPr>
              <a:t>kev</a:t>
            </a:r>
            <a:r>
              <a:rPr lang="en-US" altLang="zh-CN" dirty="0" smtClean="0"/>
              <a:t>):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 lvl="1">
              <a:buClr>
                <a:schemeClr val="accent1">
                  <a:lumMod val="75000"/>
                </a:schemeClr>
              </a:buClr>
            </a:pPr>
            <a:r>
              <a:rPr lang="en-US" altLang="zh-CN" dirty="0" smtClean="0"/>
              <a:t>Velocity of bubble edge --- consistent with observations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67544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FFFF00"/>
                </a:solidFill>
              </a:rPr>
              <a:t>Results: γ-ray radiation and others</a:t>
            </a:r>
            <a:endParaRPr lang="zh-CN" altLang="en-US" sz="3600" b="1" dirty="0">
              <a:solidFill>
                <a:srgbClr val="FFFF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581" y="935440"/>
            <a:ext cx="9153525" cy="2244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57" y="1086054"/>
            <a:ext cx="4282145" cy="30630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0731" y="41490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7%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44208" y="382703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18%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47" y="4203353"/>
              <a:ext cx="8115050" cy="17406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629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800199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704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Models</a:t>
                          </a:r>
                          <a:endParaRPr lang="zh-CN" altLang="en-US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Jet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Radiation-driven</a:t>
                          </a:r>
                          <a:r>
                            <a:rPr lang="en-US" altLang="zh-CN" sz="2000" baseline="0" dirty="0" smtClean="0"/>
                            <a:t> wind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SF-driven</a:t>
                          </a:r>
                        </a:p>
                        <a:p>
                          <a:pPr algn="ctr"/>
                          <a:r>
                            <a:rPr lang="en-US" altLang="zh-CN" sz="2000" dirty="0" smtClean="0"/>
                            <a:t>Wind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Hot Accretion Wind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Temperature </a:t>
                          </a:r>
                          <a:r>
                            <a:rPr lang="en-US" altLang="zh-CN" sz="200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(NPS)</a:t>
                          </a:r>
                          <a:endParaRPr lang="zh-CN" altLang="en-US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&gt; 5</a:t>
                          </a:r>
                          <a:r>
                            <a:rPr lang="en-US" altLang="zh-CN" sz="2000" baseline="0" dirty="0" smtClean="0"/>
                            <a:t> keV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</a:t>
                          </a:r>
                          <a:r>
                            <a:rPr lang="en-US" altLang="zh-CN" sz="2000" dirty="0" smtClean="0"/>
                            <a:t> 1 keV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N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0.4-1</a:t>
                          </a:r>
                          <a:r>
                            <a:rPr lang="en-US" altLang="zh-CN" sz="2000" baseline="0" dirty="0" smtClean="0"/>
                            <a:t> keV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Age</a:t>
                          </a:r>
                          <a:endParaRPr lang="zh-CN" altLang="en-US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1-2 Myr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6 Myr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dirty="0" smtClean="0"/>
                            <a:t>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dirty="0" smtClean="0"/>
                            <a:t> </a:t>
                          </a:r>
                          <a:r>
                            <a:rPr lang="en-US" altLang="zh-CN" sz="2000" dirty="0" smtClean="0"/>
                            <a:t>Myr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7-12 Myr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1536357"/>
                  </p:ext>
                </p:extLst>
              </p:nvPr>
            </p:nvGraphicFramePr>
            <p:xfrm>
              <a:off x="457247" y="4203353"/>
              <a:ext cx="8115050" cy="17406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6299"/>
                    <a:gridCol w="1440160"/>
                    <a:gridCol w="1872208"/>
                    <a:gridCol w="1656184"/>
                    <a:gridCol w="1800199"/>
                  </a:tblGrid>
                  <a:tr h="704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Models</a:t>
                          </a:r>
                          <a:endParaRPr lang="zh-CN" altLang="en-US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Jet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Radiation-driven</a:t>
                          </a:r>
                          <a:r>
                            <a:rPr lang="en-US" altLang="zh-CN" sz="2000" baseline="0" dirty="0" smtClean="0"/>
                            <a:t> wind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SF-driven</a:t>
                          </a:r>
                        </a:p>
                        <a:p>
                          <a:pPr algn="ctr"/>
                          <a:r>
                            <a:rPr lang="en-US" altLang="zh-CN" sz="2000" dirty="0" smtClean="0"/>
                            <a:t>Wind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Hot Accretion Wind</a:t>
                          </a:r>
                          <a:endParaRPr lang="zh-CN" altLang="en-US" sz="2000" dirty="0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Temperature </a:t>
                          </a:r>
                          <a:r>
                            <a:rPr lang="en-US" altLang="zh-CN" sz="200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(NPS)</a:t>
                          </a:r>
                          <a:endParaRPr lang="zh-CN" altLang="en-US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&gt; 5</a:t>
                          </a:r>
                          <a:r>
                            <a:rPr lang="en-US" altLang="zh-CN" sz="2000" baseline="0" dirty="0" smtClean="0"/>
                            <a:t> keV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</a:t>
                          </a:r>
                          <a:r>
                            <a:rPr lang="en-US" altLang="zh-CN" sz="2000" dirty="0" smtClean="0"/>
                            <a:t> 1 keV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N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0.4-1</a:t>
                          </a:r>
                          <a:r>
                            <a:rPr lang="en-US" altLang="zh-CN" sz="2000" baseline="0" dirty="0" smtClean="0"/>
                            <a:t> keV</a:t>
                          </a:r>
                          <a:endParaRPr lang="zh-CN" alt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Age</a:t>
                          </a:r>
                          <a:endParaRPr lang="zh-CN" altLang="en-US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1-2 Myr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6 Myr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81985" t="-350769" r="-109926" b="-3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7-12 Myr</a:t>
                          </a:r>
                          <a:endParaRPr lang="zh-CN" alt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711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737" y="255729"/>
            <a:ext cx="8763000" cy="903000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 smtClean="0">
                <a:solidFill>
                  <a:srgbClr val="FFFF00"/>
                </a:solidFill>
              </a:rPr>
              <a:t>Implication: </a:t>
            </a:r>
            <a:r>
              <a:rPr lang="en-US" altLang="zh-CN" sz="4000" dirty="0" smtClean="0">
                <a:solidFill>
                  <a:srgbClr val="FFFF00"/>
                </a:solidFill>
              </a:rPr>
              <a:t>roles of wind in other aspects</a:t>
            </a:r>
            <a:endParaRPr lang="zh-CN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845" y="1412776"/>
            <a:ext cx="7886700" cy="4351337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Formation of X-ray </a:t>
            </a:r>
            <a:r>
              <a:rPr lang="en-US" altLang="zh-CN" sz="2400" dirty="0"/>
              <a:t>cavities and </a:t>
            </a:r>
            <a:r>
              <a:rPr lang="en-US" altLang="zh-CN" sz="2400" dirty="0" smtClean="0"/>
              <a:t>bubbles by wind?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Solving the cooling flow problem?</a:t>
            </a:r>
            <a:endParaRPr lang="zh-CN" altLang="en-US" sz="2400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-9525" y="1196752"/>
            <a:ext cx="9153525" cy="2244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4" y="2564904"/>
            <a:ext cx="4009955" cy="4180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接箭头连接符 9"/>
          <p:cNvCxnSpPr/>
          <p:nvPr/>
        </p:nvCxnSpPr>
        <p:spPr>
          <a:xfrm flipV="1">
            <a:off x="2483768" y="4351805"/>
            <a:ext cx="674266" cy="2880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43608" y="2768430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M87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5120605" y="5288438"/>
            <a:ext cx="182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Two Bubbles</a:t>
            </a:r>
            <a:endParaRPr lang="zh-CN" altLang="en-US" sz="2400" dirty="0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3393958" y="5661247"/>
            <a:ext cx="1754106" cy="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2437954" y="3645025"/>
            <a:ext cx="2710110" cy="170159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093" y="2564903"/>
            <a:ext cx="4301433" cy="41805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738093" y="2608828"/>
            <a:ext cx="2299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Perseus cluster core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7452320" y="3068960"/>
            <a:ext cx="713831" cy="0"/>
          </a:xfrm>
          <a:prstGeom prst="straightConnector1">
            <a:avLst/>
          </a:prstGeom>
          <a:ln w="28575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535494" y="282998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rgbClr val="FFFF00"/>
                </a:solidFill>
              </a:rPr>
              <a:t>20 kpc</a:t>
            </a:r>
            <a:endParaRPr lang="zh-CN" altLang="en-US" sz="1200" b="1" dirty="0">
              <a:solidFill>
                <a:srgbClr val="FFFF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108462" y="3388352"/>
            <a:ext cx="214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</a:rPr>
              <a:t>M</a:t>
            </a:r>
            <a:r>
              <a:rPr lang="en-US" altLang="zh-CN" b="1" dirty="0" smtClean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~</a:t>
            </a:r>
            <a:r>
              <a:rPr lang="en-US" altLang="zh-CN" b="1" dirty="0" smtClean="0">
                <a:solidFill>
                  <a:srgbClr val="FFFF00"/>
                </a:solidFill>
              </a:rPr>
              <a:t>1.2</a:t>
            </a:r>
            <a:r>
              <a:rPr lang="en-US" altLang="zh-CN" sz="1600" b="1" dirty="0" smtClean="0">
                <a:solidFill>
                  <a:srgbClr val="FFFF00"/>
                </a:solidFill>
              </a:rPr>
              <a:t>  </a:t>
            </a:r>
            <a:r>
              <a:rPr lang="en-US" altLang="zh-CN" sz="1400" b="1" dirty="0" smtClean="0">
                <a:solidFill>
                  <a:srgbClr val="FFFF00"/>
                </a:solidFill>
              </a:rPr>
              <a:t>(Graham+ 2008)</a:t>
            </a:r>
            <a:endParaRPr lang="zh-CN" altLang="en-US" sz="1400" b="1" dirty="0">
              <a:solidFill>
                <a:srgbClr val="FFFF00"/>
              </a:solidFill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6234113" y="3751251"/>
            <a:ext cx="828675" cy="392124"/>
          </a:xfrm>
          <a:custGeom>
            <a:avLst/>
            <a:gdLst>
              <a:gd name="connsiteX0" fmla="*/ 828675 w 828675"/>
              <a:gd name="connsiteY0" fmla="*/ 73037 h 392124"/>
              <a:gd name="connsiteX1" fmla="*/ 657225 w 828675"/>
              <a:gd name="connsiteY1" fmla="*/ 15887 h 392124"/>
              <a:gd name="connsiteX2" fmla="*/ 457200 w 828675"/>
              <a:gd name="connsiteY2" fmla="*/ 6362 h 392124"/>
              <a:gd name="connsiteX3" fmla="*/ 242887 w 828675"/>
              <a:gd name="connsiteY3" fmla="*/ 101612 h 392124"/>
              <a:gd name="connsiteX4" fmla="*/ 100012 w 828675"/>
              <a:gd name="connsiteY4" fmla="*/ 230199 h 392124"/>
              <a:gd name="connsiteX5" fmla="*/ 0 w 828675"/>
              <a:gd name="connsiteY5" fmla="*/ 392124 h 39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8675" h="392124">
                <a:moveTo>
                  <a:pt x="828675" y="73037"/>
                </a:moveTo>
                <a:cubicBezTo>
                  <a:pt x="773906" y="50018"/>
                  <a:pt x="719138" y="27000"/>
                  <a:pt x="657225" y="15887"/>
                </a:cubicBezTo>
                <a:cubicBezTo>
                  <a:pt x="595312" y="4774"/>
                  <a:pt x="526256" y="-7926"/>
                  <a:pt x="457200" y="6362"/>
                </a:cubicBezTo>
                <a:cubicBezTo>
                  <a:pt x="388144" y="20649"/>
                  <a:pt x="302418" y="64306"/>
                  <a:pt x="242887" y="101612"/>
                </a:cubicBezTo>
                <a:cubicBezTo>
                  <a:pt x="183356" y="138918"/>
                  <a:pt x="140493" y="181780"/>
                  <a:pt x="100012" y="230199"/>
                </a:cubicBezTo>
                <a:cubicBezTo>
                  <a:pt x="59531" y="278618"/>
                  <a:pt x="29765" y="335371"/>
                  <a:pt x="0" y="392124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流程图: 或者 45"/>
          <p:cNvSpPr/>
          <p:nvPr/>
        </p:nvSpPr>
        <p:spPr>
          <a:xfrm>
            <a:off x="6804248" y="4376474"/>
            <a:ext cx="148503" cy="144016"/>
          </a:xfrm>
          <a:prstGeom prst="flowChartOr">
            <a:avLst/>
          </a:prstGeom>
          <a:solidFill>
            <a:srgbClr val="37CB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71800" y="6453336"/>
            <a:ext cx="1422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Owen et al. 2000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 rot="20464038">
            <a:off x="2847388" y="4438598"/>
            <a:ext cx="404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70C0"/>
                </a:solidFill>
              </a:rPr>
              <a:t>jet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34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  <p:bldP spid="42" grpId="0" animBg="1"/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0" y="2590800"/>
            <a:ext cx="5257800" cy="1143000"/>
          </a:xfrm>
        </p:spPr>
        <p:txBody>
          <a:bodyPr/>
          <a:lstStyle/>
          <a:p>
            <a:pPr algn="l"/>
            <a:r>
              <a:rPr lang="en-US" altLang="zh-CN" dirty="0" smtClean="0">
                <a:solidFill>
                  <a:srgbClr val="FFFF00"/>
                </a:solidFill>
              </a:rPr>
              <a:t>Topic 2: Slim disks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1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One-dimensional model: energy advection </a:t>
            </a:r>
            <a:endParaRPr lang="zh-CN" alt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Energy </a:t>
                </a:r>
                <a:r>
                  <a:rPr lang="en-US" altLang="zh-CN" dirty="0" err="1" smtClean="0"/>
                  <a:t>Eq</a:t>
                </a:r>
                <a:r>
                  <a:rPr lang="en-US" altLang="zh-CN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altLang="zh-CN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𝑃𝑟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Ω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When accretion rate &gt;&gt; </a:t>
                </a:r>
                <a:r>
                  <a:rPr lang="en-US" altLang="zh-CN" dirty="0" err="1" smtClean="0"/>
                  <a:t>Eddington</a:t>
                </a:r>
                <a:r>
                  <a:rPr lang="en-US" altLang="zh-CN" dirty="0" smtClean="0"/>
                  <a:t>, advection becomes dominant (“photon trapping” effect). </a:t>
                </a:r>
              </a:p>
              <a:p>
                <a:r>
                  <a:rPr lang="en-US" altLang="zh-CN" dirty="0" smtClean="0"/>
                  <a:t>Thus radiative efficiency very low</a:t>
                </a:r>
              </a:p>
              <a:p>
                <a:r>
                  <a:rPr lang="en-US" altLang="zh-CN" i="1" dirty="0" smtClean="0"/>
                  <a:t>T</a:t>
                </a:r>
                <a:r>
                  <a:rPr lang="en-US" altLang="zh-CN" dirty="0" smtClean="0"/>
                  <a:t> much higher and the disk is slim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2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20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AutoShape 2"/>
          <p:cNvSpPr>
            <a:spLocks noChangeArrowheads="1"/>
          </p:cNvSpPr>
          <p:nvPr/>
        </p:nvSpPr>
        <p:spPr bwMode="auto">
          <a:xfrm rot="16200000" flipH="1">
            <a:off x="42862" y="2160575"/>
            <a:ext cx="1438275" cy="914400"/>
          </a:xfrm>
          <a:custGeom>
            <a:avLst/>
            <a:gdLst>
              <a:gd name="G0" fmla="+- 863 0 0"/>
              <a:gd name="G1" fmla="+- 21600 0 863"/>
              <a:gd name="G2" fmla="*/ 863 1 2"/>
              <a:gd name="G3" fmla="+- 21600 0 G2"/>
              <a:gd name="G4" fmla="+/ 863 21600 2"/>
              <a:gd name="G5" fmla="+/ G1 0 2"/>
              <a:gd name="G6" fmla="*/ 21600 21600 863"/>
              <a:gd name="G7" fmla="*/ G6 1 2"/>
              <a:gd name="G8" fmla="+- 21600 0 G7"/>
              <a:gd name="G9" fmla="*/ 21600 1 2"/>
              <a:gd name="G10" fmla="+- 863 0 G9"/>
              <a:gd name="G11" fmla="?: G10 G8 0"/>
              <a:gd name="G12" fmla="?: G10 G7 21600"/>
              <a:gd name="T0" fmla="*/ 21168 w 21600"/>
              <a:gd name="T1" fmla="*/ 10800 h 21600"/>
              <a:gd name="T2" fmla="*/ 10800 w 21600"/>
              <a:gd name="T3" fmla="*/ 21600 h 21600"/>
              <a:gd name="T4" fmla="*/ 432 w 21600"/>
              <a:gd name="T5" fmla="*/ 10800 h 21600"/>
              <a:gd name="T6" fmla="*/ 10800 w 21600"/>
              <a:gd name="T7" fmla="*/ 0 h 21600"/>
              <a:gd name="T8" fmla="*/ 2232 w 21600"/>
              <a:gd name="T9" fmla="*/ 2232 h 21600"/>
              <a:gd name="T10" fmla="*/ 19368 w 21600"/>
              <a:gd name="T11" fmla="*/ 1936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863" y="21600"/>
                </a:lnTo>
                <a:lnTo>
                  <a:pt x="20737" y="21600"/>
                </a:lnTo>
                <a:lnTo>
                  <a:pt x="2160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50000">
                <a:srgbClr val="99CCFF">
                  <a:gamma/>
                  <a:tint val="12157"/>
                  <a:invGamma/>
                </a:srgbClr>
              </a:gs>
              <a:gs pos="100000">
                <a:srgbClr val="99C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7460" name="AutoShape 4"/>
          <p:cNvSpPr>
            <a:spLocks noChangeArrowheads="1"/>
          </p:cNvSpPr>
          <p:nvPr/>
        </p:nvSpPr>
        <p:spPr bwMode="auto">
          <a:xfrm rot="5400000">
            <a:off x="4114800" y="-1107309"/>
            <a:ext cx="2133600" cy="7467600"/>
          </a:xfrm>
          <a:custGeom>
            <a:avLst/>
            <a:gdLst>
              <a:gd name="G0" fmla="+- 4024 0 0"/>
              <a:gd name="G1" fmla="+- 21600 0 4024"/>
              <a:gd name="G2" fmla="*/ 4024 1 2"/>
              <a:gd name="G3" fmla="+- 21600 0 G2"/>
              <a:gd name="G4" fmla="+/ 4024 21600 2"/>
              <a:gd name="G5" fmla="+/ G1 0 2"/>
              <a:gd name="G6" fmla="*/ 21600 21600 4024"/>
              <a:gd name="G7" fmla="*/ G6 1 2"/>
              <a:gd name="G8" fmla="+- 21600 0 G7"/>
              <a:gd name="G9" fmla="*/ 21600 1 2"/>
              <a:gd name="G10" fmla="+- 4024 0 G9"/>
              <a:gd name="G11" fmla="?: G10 G8 0"/>
              <a:gd name="G12" fmla="?: G10 G7 21600"/>
              <a:gd name="T0" fmla="*/ 19588 w 21600"/>
              <a:gd name="T1" fmla="*/ 10800 h 21600"/>
              <a:gd name="T2" fmla="*/ 10800 w 21600"/>
              <a:gd name="T3" fmla="*/ 21600 h 21600"/>
              <a:gd name="T4" fmla="*/ 2012 w 21600"/>
              <a:gd name="T5" fmla="*/ 10800 h 21600"/>
              <a:gd name="T6" fmla="*/ 10800 w 21600"/>
              <a:gd name="T7" fmla="*/ 0 h 21600"/>
              <a:gd name="T8" fmla="*/ 3812 w 21600"/>
              <a:gd name="T9" fmla="*/ 3812 h 21600"/>
              <a:gd name="T10" fmla="*/ 17788 w 21600"/>
              <a:gd name="T11" fmla="*/ 1778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4024" y="21600"/>
                </a:lnTo>
                <a:lnTo>
                  <a:pt x="17576" y="21600"/>
                </a:lnTo>
                <a:lnTo>
                  <a:pt x="21600" y="0"/>
                </a:lnTo>
                <a:close/>
              </a:path>
            </a:pathLst>
          </a:custGeom>
          <a:gradFill rotWithShape="0">
            <a:gsLst>
              <a:gs pos="0">
                <a:srgbClr val="99CCFF"/>
              </a:gs>
              <a:gs pos="50000">
                <a:srgbClr val="99CCFF">
                  <a:gamma/>
                  <a:tint val="12157"/>
                  <a:invGamma/>
                </a:srgbClr>
              </a:gs>
              <a:gs pos="100000">
                <a:srgbClr val="99C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7461" name="Line 5"/>
          <p:cNvSpPr>
            <a:spLocks noChangeShapeType="1"/>
          </p:cNvSpPr>
          <p:nvPr/>
        </p:nvSpPr>
        <p:spPr bwMode="auto">
          <a:xfrm>
            <a:off x="1219200" y="2638412"/>
            <a:ext cx="75438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ja-JP" altLang="en-US"/>
          </a:p>
        </p:txBody>
      </p:sp>
      <p:sp>
        <p:nvSpPr>
          <p:cNvPr id="147462" name="Oval 6"/>
          <p:cNvSpPr>
            <a:spLocks noChangeArrowheads="1"/>
          </p:cNvSpPr>
          <p:nvPr/>
        </p:nvSpPr>
        <p:spPr bwMode="auto">
          <a:xfrm>
            <a:off x="533400" y="1952612"/>
            <a:ext cx="1395413" cy="1371600"/>
          </a:xfrm>
          <a:prstGeom prst="ellipse">
            <a:avLst/>
          </a:prstGeom>
          <a:solidFill>
            <a:srgbClr val="969696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7464" name="Text Box 8"/>
          <p:cNvSpPr txBox="1">
            <a:spLocks noChangeArrowheads="1"/>
          </p:cNvSpPr>
          <p:nvPr/>
        </p:nvSpPr>
        <p:spPr bwMode="auto">
          <a:xfrm>
            <a:off x="762000" y="2638412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>
                <a:latin typeface="Times New Roman" pitchFamily="18" charset="0"/>
                <a:ea typeface="ＭＳ Ｐゴシック" pitchFamily="50" charset="-128"/>
              </a:rPr>
              <a:t>BH</a:t>
            </a:r>
          </a:p>
        </p:txBody>
      </p:sp>
      <p:sp>
        <p:nvSpPr>
          <p:cNvPr id="147465" name="Text Box 9"/>
          <p:cNvSpPr txBox="1">
            <a:spLocks noChangeArrowheads="1"/>
          </p:cNvSpPr>
          <p:nvPr/>
        </p:nvSpPr>
        <p:spPr bwMode="auto">
          <a:xfrm>
            <a:off x="4162436" y="1895469"/>
            <a:ext cx="1981200" cy="323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ja-JP" dirty="0">
                <a:solidFill>
                  <a:srgbClr val="FF0000"/>
                </a:solidFill>
                <a:ea typeface="ＭＳ Ｐゴシック" pitchFamily="50" charset="-128"/>
              </a:rPr>
              <a:t>Accretion Flow</a:t>
            </a:r>
          </a:p>
        </p:txBody>
      </p:sp>
      <p:sp>
        <p:nvSpPr>
          <p:cNvPr id="147467" name="Line 11"/>
          <p:cNvSpPr>
            <a:spLocks noChangeShapeType="1"/>
          </p:cNvSpPr>
          <p:nvPr/>
        </p:nvSpPr>
        <p:spPr bwMode="auto">
          <a:xfrm flipH="1" flipV="1">
            <a:off x="1295400" y="2638412"/>
            <a:ext cx="1143000" cy="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ja-JP" altLang="en-US"/>
          </a:p>
        </p:txBody>
      </p:sp>
      <p:sp>
        <p:nvSpPr>
          <p:cNvPr id="147468" name="AutoShape 12"/>
          <p:cNvSpPr>
            <a:spLocks noChangeArrowheads="1"/>
          </p:cNvSpPr>
          <p:nvPr/>
        </p:nvSpPr>
        <p:spPr bwMode="auto">
          <a:xfrm>
            <a:off x="2262188" y="2339962"/>
            <a:ext cx="533400" cy="6096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7469" name="AutoShape 13"/>
          <p:cNvSpPr>
            <a:spLocks noChangeArrowheads="1"/>
          </p:cNvSpPr>
          <p:nvPr/>
        </p:nvSpPr>
        <p:spPr bwMode="auto">
          <a:xfrm>
            <a:off x="7391400" y="1647812"/>
            <a:ext cx="333375" cy="1052513"/>
          </a:xfrm>
          <a:prstGeom prst="upArrow">
            <a:avLst>
              <a:gd name="adj1" fmla="val 49528"/>
              <a:gd name="adj2" fmla="val 9429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ja-JP" altLang="en-US"/>
          </a:p>
        </p:txBody>
      </p:sp>
      <p:sp>
        <p:nvSpPr>
          <p:cNvPr id="147470" name="AutoShape 14"/>
          <p:cNvSpPr>
            <a:spLocks noChangeArrowheads="1"/>
          </p:cNvSpPr>
          <p:nvPr/>
        </p:nvSpPr>
        <p:spPr bwMode="auto">
          <a:xfrm>
            <a:off x="6553200" y="1647812"/>
            <a:ext cx="333375" cy="1052513"/>
          </a:xfrm>
          <a:prstGeom prst="upArrow">
            <a:avLst>
              <a:gd name="adj1" fmla="val 49528"/>
              <a:gd name="adj2" fmla="val 9429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ja-JP" altLang="en-US"/>
          </a:p>
        </p:txBody>
      </p:sp>
      <p:sp>
        <p:nvSpPr>
          <p:cNvPr id="147471" name="AutoShape 15"/>
          <p:cNvSpPr>
            <a:spLocks noChangeArrowheads="1"/>
          </p:cNvSpPr>
          <p:nvPr/>
        </p:nvSpPr>
        <p:spPr bwMode="auto">
          <a:xfrm>
            <a:off x="6477000" y="2333612"/>
            <a:ext cx="533400" cy="609600"/>
          </a:xfrm>
          <a:prstGeom prst="irregularSeal1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7472" name="AutoShape 16"/>
          <p:cNvSpPr>
            <a:spLocks noChangeArrowheads="1"/>
          </p:cNvSpPr>
          <p:nvPr/>
        </p:nvSpPr>
        <p:spPr bwMode="auto">
          <a:xfrm>
            <a:off x="7315200" y="2333612"/>
            <a:ext cx="533400" cy="609600"/>
          </a:xfrm>
          <a:prstGeom prst="irregularSeal1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475" name="Text Box 19"/>
              <p:cNvSpPr txBox="1">
                <a:spLocks noChangeArrowheads="1"/>
              </p:cNvSpPr>
              <p:nvPr/>
            </p:nvSpPr>
            <p:spPr bwMode="auto">
              <a:xfrm>
                <a:off x="5724530" y="4330288"/>
                <a:ext cx="2571739" cy="1169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𝑡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𝑑𝑖𝑓𝑓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ＭＳ Ｐゴシック" pitchFamily="50" charset="-128"/>
                      </a:rPr>
                      <m:t>~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𝜏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𝐻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altLang="ja-JP" sz="2400" dirty="0" smtClean="0">
                    <a:latin typeface="ＭＳ Ｐゴシック" pitchFamily="50" charset="-128"/>
                    <a:ea typeface="ＭＳ Ｐゴシック" pitchFamily="50" charset="-128"/>
                  </a:rPr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𝑡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𝑎𝑐𝑐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ＭＳ Ｐゴシック" pitchFamily="50" charset="-128"/>
                      </a:rPr>
                      <m:t>~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𝑟</m:t>
                        </m:r>
                      </m:num>
                      <m:den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Ｐゴシック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Ｐゴシック" pitchFamily="50" charset="-128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Ｐゴシック" pitchFamily="50" charset="-128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altLang="ja-JP" sz="2400" dirty="0">
                  <a:latin typeface="ＭＳ Ｐゴシック" pitchFamily="50" charset="-128"/>
                  <a:ea typeface="ＭＳ Ｐゴシック" pitchFamily="50" charset="-128"/>
                </a:endParaRPr>
              </a:p>
            </p:txBody>
          </p:sp>
        </mc:Choice>
        <mc:Fallback xmlns="">
          <p:sp>
            <p:nvSpPr>
              <p:cNvPr id="147475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4530" y="4330288"/>
                <a:ext cx="2571739" cy="116955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480" name="AutoShape 24"/>
          <p:cNvSpPr>
            <a:spLocks noChangeArrowheads="1"/>
          </p:cNvSpPr>
          <p:nvPr/>
        </p:nvSpPr>
        <p:spPr bwMode="auto">
          <a:xfrm>
            <a:off x="990600" y="3552812"/>
            <a:ext cx="762000" cy="1143000"/>
          </a:xfrm>
          <a:prstGeom prst="curvedRightArrow">
            <a:avLst>
              <a:gd name="adj1" fmla="val 28958"/>
              <a:gd name="adj2" fmla="val 58958"/>
              <a:gd name="adj3" fmla="val 33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7484" name="Text Box 28"/>
          <p:cNvSpPr txBox="1">
            <a:spLocks noChangeArrowheads="1"/>
          </p:cNvSpPr>
          <p:nvPr/>
        </p:nvSpPr>
        <p:spPr bwMode="auto">
          <a:xfrm>
            <a:off x="697693" y="6172200"/>
            <a:ext cx="6929486" cy="400110"/>
          </a:xfrm>
          <a:prstGeom prst="rect">
            <a:avLst/>
          </a:prstGeom>
          <a:solidFill>
            <a:srgbClr val="FF7C80"/>
          </a:solidFill>
          <a:ln w="381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000" dirty="0" smtClean="0">
                <a:latin typeface="+mn-ea"/>
              </a:rPr>
              <a:t>So photon-trapping occur in the super-Eddington flow</a:t>
            </a:r>
            <a:endParaRPr lang="en-US" altLang="ja-JP" sz="2000" dirty="0">
              <a:latin typeface="+mn-ea"/>
            </a:endParaRPr>
          </a:p>
        </p:txBody>
      </p:sp>
      <p:sp>
        <p:nvSpPr>
          <p:cNvPr id="147485" name="Arc 29"/>
          <p:cNvSpPr>
            <a:spLocks/>
          </p:cNvSpPr>
          <p:nvPr/>
        </p:nvSpPr>
        <p:spPr bwMode="auto">
          <a:xfrm>
            <a:off x="1295400" y="2181212"/>
            <a:ext cx="2354263" cy="465138"/>
          </a:xfrm>
          <a:custGeom>
            <a:avLst/>
            <a:gdLst>
              <a:gd name="G0" fmla="+- 11768 0 0"/>
              <a:gd name="G1" fmla="+- 21600 0 0"/>
              <a:gd name="G2" fmla="+- 21600 0 0"/>
              <a:gd name="T0" fmla="*/ 0 w 33368"/>
              <a:gd name="T1" fmla="*/ 3487 h 21600"/>
              <a:gd name="T2" fmla="*/ 33368 w 33368"/>
              <a:gd name="T3" fmla="*/ 21600 h 21600"/>
              <a:gd name="T4" fmla="*/ 11768 w 3336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368" h="21600" fill="none" extrusionOk="0">
                <a:moveTo>
                  <a:pt x="0" y="3487"/>
                </a:moveTo>
                <a:cubicBezTo>
                  <a:pt x="3503" y="1211"/>
                  <a:pt x="7590" y="-1"/>
                  <a:pt x="11768" y="0"/>
                </a:cubicBezTo>
                <a:cubicBezTo>
                  <a:pt x="23697" y="0"/>
                  <a:pt x="33368" y="9670"/>
                  <a:pt x="33368" y="21600"/>
                </a:cubicBezTo>
              </a:path>
              <a:path w="33368" h="21600" stroke="0" extrusionOk="0">
                <a:moveTo>
                  <a:pt x="0" y="3487"/>
                </a:moveTo>
                <a:cubicBezTo>
                  <a:pt x="3503" y="1211"/>
                  <a:pt x="7590" y="-1"/>
                  <a:pt x="11768" y="0"/>
                </a:cubicBezTo>
                <a:cubicBezTo>
                  <a:pt x="23697" y="0"/>
                  <a:pt x="33368" y="9670"/>
                  <a:pt x="33368" y="21600"/>
                </a:cubicBezTo>
                <a:lnTo>
                  <a:pt x="11768" y="21600"/>
                </a:lnTo>
                <a:close/>
              </a:path>
            </a:pathLst>
          </a:custGeom>
          <a:noFill/>
          <a:ln w="127000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47466" name="AutoShape 10"/>
          <p:cNvSpPr>
            <a:spLocks noChangeArrowheads="1"/>
          </p:cNvSpPr>
          <p:nvPr/>
        </p:nvSpPr>
        <p:spPr bwMode="auto">
          <a:xfrm>
            <a:off x="3429000" y="2333612"/>
            <a:ext cx="533400" cy="6096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" name="タイトル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rgbClr val="FFFF00"/>
                </a:solidFill>
              </a:rPr>
              <a:t>Photon Trapping: 1D scenario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28" name="オブジェクト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204391"/>
              </p:ext>
            </p:extLst>
          </p:nvPr>
        </p:nvGraphicFramePr>
        <p:xfrm>
          <a:off x="2143108" y="3119406"/>
          <a:ext cx="1676410" cy="685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9" name="数式" r:id="rId4" imgW="558720" imgH="228600" progId="Equation.3">
                  <p:embed/>
                </p:oleObj>
              </mc:Choice>
              <mc:Fallback>
                <p:oleObj name="数式" r:id="rId4" imgW="558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08" y="3119406"/>
                        <a:ext cx="1676410" cy="68580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025548"/>
              </p:ext>
            </p:extLst>
          </p:nvPr>
        </p:nvGraphicFramePr>
        <p:xfrm>
          <a:off x="6493565" y="2937816"/>
          <a:ext cx="1676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0" name="数式" r:id="rId6" imgW="558720" imgH="228600" progId="Equation.3">
                  <p:embed/>
                </p:oleObj>
              </mc:Choice>
              <mc:Fallback>
                <p:oleObj name="数式" r:id="rId6" imgW="558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3565" y="2937816"/>
                        <a:ext cx="1676400" cy="6858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999447"/>
              </p:ext>
            </p:extLst>
          </p:nvPr>
        </p:nvGraphicFramePr>
        <p:xfrm>
          <a:off x="1983225" y="4090120"/>
          <a:ext cx="2185389" cy="954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1" name="数式" r:id="rId8" imgW="1104840" imgH="482400" progId="Equation.3">
                  <p:embed/>
                </p:oleObj>
              </mc:Choice>
              <mc:Fallback>
                <p:oleObj name="数式" r:id="rId8" imgW="11048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3225" y="4090120"/>
                        <a:ext cx="2185389" cy="954909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矢印コネクタ 24"/>
          <p:cNvCxnSpPr/>
          <p:nvPr/>
        </p:nvCxnSpPr>
        <p:spPr>
          <a:xfrm rot="10800000">
            <a:off x="4357686" y="2357430"/>
            <a:ext cx="1500198" cy="1588"/>
          </a:xfrm>
          <a:prstGeom prst="straightConnector1">
            <a:avLst/>
          </a:prstGeom>
          <a:ln w="76200">
            <a:solidFill>
              <a:srgbClr val="0000CC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rot="10800000">
            <a:off x="4357686" y="2927345"/>
            <a:ext cx="1500198" cy="1588"/>
          </a:xfrm>
          <a:prstGeom prst="straightConnector1">
            <a:avLst/>
          </a:prstGeom>
          <a:ln w="76200">
            <a:solidFill>
              <a:srgbClr val="0000CC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6162700" y="1357298"/>
            <a:ext cx="1981200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ja-JP" dirty="0" smtClean="0">
                <a:ea typeface="ＭＳ Ｐゴシック" pitchFamily="50" charset="-128"/>
              </a:rPr>
              <a:t>Radiation</a:t>
            </a:r>
            <a:endParaRPr lang="en-US" altLang="ja-JP" dirty="0">
              <a:ea typeface="ＭＳ Ｐゴシック" pitchFamily="50" charset="-128"/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1643042" y="1829184"/>
            <a:ext cx="1981200" cy="323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ja-JP" dirty="0" smtClean="0">
                <a:solidFill>
                  <a:srgbClr val="FF0000"/>
                </a:solidFill>
                <a:ea typeface="ＭＳ Ｐゴシック" pitchFamily="50" charset="-128"/>
              </a:rPr>
              <a:t>Radiation</a:t>
            </a:r>
            <a:endParaRPr lang="en-US" altLang="ja-JP" dirty="0">
              <a:solidFill>
                <a:srgbClr val="FF0000"/>
              </a:solidFill>
              <a:ea typeface="ＭＳ Ｐゴシック" pitchFamily="50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3681" y="5200729"/>
            <a:ext cx="3857761" cy="8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2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Recent works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500" y="1430338"/>
            <a:ext cx="8763000" cy="5562600"/>
          </a:xfrm>
        </p:spPr>
        <p:txBody>
          <a:bodyPr/>
          <a:lstStyle/>
          <a:p>
            <a:r>
              <a:rPr lang="en-US" altLang="zh-CN" dirty="0" smtClean="0"/>
              <a:t>Analytical works</a:t>
            </a:r>
          </a:p>
          <a:p>
            <a:pPr lvl="1"/>
            <a:r>
              <a:rPr lang="en-US" altLang="zh-CN" dirty="0"/>
              <a:t>1D: </a:t>
            </a:r>
            <a:r>
              <a:rPr lang="en-US" altLang="zh-CN" dirty="0" err="1"/>
              <a:t>Gu</a:t>
            </a:r>
            <a:r>
              <a:rPr lang="en-US" altLang="zh-CN" dirty="0"/>
              <a:t> &amp; Lu 2007; </a:t>
            </a:r>
            <a:r>
              <a:rPr lang="en-US" altLang="zh-CN" dirty="0" err="1"/>
              <a:t>Gu</a:t>
            </a:r>
            <a:r>
              <a:rPr lang="en-US" altLang="zh-CN" dirty="0"/>
              <a:t> et al. 2009; </a:t>
            </a:r>
            <a:r>
              <a:rPr lang="en-US" altLang="zh-CN" dirty="0" err="1"/>
              <a:t>Gu</a:t>
            </a:r>
            <a:r>
              <a:rPr lang="en-US" altLang="zh-CN" dirty="0"/>
              <a:t> 2012; Cao &amp; </a:t>
            </a:r>
            <a:r>
              <a:rPr lang="en-US" altLang="zh-CN" dirty="0" err="1"/>
              <a:t>Gu</a:t>
            </a:r>
            <a:r>
              <a:rPr lang="en-US" altLang="zh-CN" dirty="0"/>
              <a:t> 2015</a:t>
            </a:r>
          </a:p>
          <a:p>
            <a:pPr lvl="1"/>
            <a:r>
              <a:rPr lang="en-US" altLang="zh-CN" dirty="0" smtClean="0"/>
              <a:t>2D: </a:t>
            </a:r>
            <a:r>
              <a:rPr lang="en-US" altLang="zh-CN" dirty="0"/>
              <a:t>Jiao </a:t>
            </a:r>
            <a:r>
              <a:rPr lang="en-US" altLang="zh-CN" dirty="0" smtClean="0"/>
              <a:t>&amp; Wu 2011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r>
              <a:rPr lang="en-US" altLang="zh-CN" dirty="0" smtClean="0"/>
              <a:t>RHD &amp; RMHD numerical simulations</a:t>
            </a:r>
          </a:p>
          <a:p>
            <a:pPr lvl="1"/>
            <a:r>
              <a:rPr lang="en-US" altLang="zh-CN" dirty="0" err="1" smtClean="0"/>
              <a:t>Ohsuga</a:t>
            </a:r>
            <a:r>
              <a:rPr lang="en-US" altLang="zh-CN" dirty="0" smtClean="0"/>
              <a:t> et al. 2005; </a:t>
            </a:r>
            <a:r>
              <a:rPr lang="en-US" altLang="zh-CN" dirty="0" err="1" smtClean="0"/>
              <a:t>Ohsuga</a:t>
            </a:r>
            <a:r>
              <a:rPr lang="en-US" altLang="zh-CN" dirty="0" smtClean="0"/>
              <a:t> &amp;</a:t>
            </a:r>
            <a:r>
              <a:rPr lang="en-US" altLang="zh-CN" dirty="0"/>
              <a:t> </a:t>
            </a:r>
            <a:r>
              <a:rPr lang="en-US" altLang="zh-CN" dirty="0" err="1" smtClean="0"/>
              <a:t>Mineshige</a:t>
            </a:r>
            <a:r>
              <a:rPr lang="en-US" altLang="zh-CN" dirty="0" smtClean="0"/>
              <a:t> 2011</a:t>
            </a:r>
          </a:p>
          <a:p>
            <a:pPr lvl="1"/>
            <a:r>
              <a:rPr lang="en-US" altLang="zh-CN" dirty="0" smtClean="0"/>
              <a:t>Yang, Yuan &amp; </a:t>
            </a:r>
            <a:r>
              <a:rPr lang="en-US" altLang="zh-CN" dirty="0" err="1" smtClean="0"/>
              <a:t>Ohsuga</a:t>
            </a:r>
            <a:r>
              <a:rPr lang="en-US" altLang="zh-CN" dirty="0" smtClean="0"/>
              <a:t> 2014</a:t>
            </a:r>
          </a:p>
          <a:p>
            <a:pPr lvl="1"/>
            <a:r>
              <a:rPr lang="en-US" altLang="zh-CN" dirty="0" smtClean="0"/>
              <a:t>Jiang, Stone &amp; Davis 2014</a:t>
            </a:r>
          </a:p>
          <a:p>
            <a:pPr lvl="1"/>
            <a:r>
              <a:rPr lang="en-US" altLang="zh-CN" dirty="0" err="1" smtClean="0"/>
              <a:t>Sadowski</a:t>
            </a:r>
            <a:r>
              <a:rPr lang="en-US" altLang="zh-CN" dirty="0" smtClean="0"/>
              <a:t>, Narayan et al. 2015a, 2015b…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03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3"/>
          <p:cNvGraphicFramePr>
            <a:graphicFrameLocks noChangeAspect="1"/>
          </p:cNvGraphicFramePr>
          <p:nvPr>
            <p:extLst/>
          </p:nvPr>
        </p:nvGraphicFramePr>
        <p:xfrm>
          <a:off x="-8965" y="1"/>
          <a:ext cx="6562165" cy="3225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0" name="Photo Editor Photo" r:id="rId4" imgW="12069860" imgH="5934903" progId="MSPhotoEd.3">
                  <p:embed/>
                </p:oleObj>
              </mc:Choice>
              <mc:Fallback>
                <p:oleObj name="Photo Editor Photo" r:id="rId4" imgW="12069860" imgH="593490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965" y="1"/>
                        <a:ext cx="6562165" cy="32258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457200" y="533400"/>
            <a:ext cx="5791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aseline="0" dirty="0" smtClean="0">
                <a:solidFill>
                  <a:srgbClr val="FFAA00"/>
                </a:solidFill>
              </a:rPr>
              <a:t>AGN Image </a:t>
            </a:r>
            <a:r>
              <a:rPr lang="en-US" baseline="0" dirty="0">
                <a:solidFill>
                  <a:srgbClr val="FFAA00"/>
                </a:solidFill>
              </a:rPr>
              <a:t>credit: </a:t>
            </a:r>
            <a:r>
              <a:rPr lang="en-US" baseline="0" dirty="0" smtClean="0">
                <a:solidFill>
                  <a:srgbClr val="FFAA00"/>
                </a:solidFill>
              </a:rPr>
              <a:t>M. Inoue</a:t>
            </a:r>
            <a:endParaRPr lang="en-US" baseline="0" dirty="0">
              <a:solidFill>
                <a:srgbClr val="FFAA00"/>
              </a:solidFill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3703420" y="2765612"/>
          <a:ext cx="5440580" cy="4080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1" name="Image" r:id="rId6" imgW="14480021" imgH="10860016" progId="PSP7.Image">
                  <p:embed/>
                </p:oleObj>
              </mc:Choice>
              <mc:Fallback>
                <p:oleObj name="Image" r:id="rId6" imgW="14480021" imgH="10860016" progId="PSP7.Im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420" y="2765612"/>
                        <a:ext cx="5440580" cy="40804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114800" y="5867400"/>
            <a:ext cx="457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aseline="0" dirty="0" smtClean="0">
                <a:solidFill>
                  <a:srgbClr val="FFAA00"/>
                </a:solidFill>
              </a:rPr>
              <a:t>XRB Image </a:t>
            </a:r>
            <a:r>
              <a:rPr lang="en-US" baseline="0" dirty="0">
                <a:solidFill>
                  <a:srgbClr val="FFAA00"/>
                </a:solidFill>
              </a:rPr>
              <a:t>credit: Robert Hynes</a:t>
            </a:r>
          </a:p>
        </p:txBody>
      </p:sp>
    </p:spTree>
    <p:extLst>
      <p:ext uri="{BB962C8B-B14F-4D97-AF65-F5344CB8AC3E}">
        <p14:creationId xmlns:p14="http://schemas.microsoft.com/office/powerpoint/2010/main" val="20625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14300" y="8751"/>
            <a:ext cx="91440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Result one: </a:t>
            </a:r>
            <a:br>
              <a:rPr lang="en-US" altLang="zh-CN" dirty="0" smtClean="0">
                <a:solidFill>
                  <a:srgbClr val="FFFF00"/>
                </a:solidFill>
              </a:rPr>
            </a:br>
            <a:r>
              <a:rPr lang="en-US" altLang="zh-CN" sz="2800" dirty="0" smtClean="0">
                <a:solidFill>
                  <a:srgbClr val="FFFF00"/>
                </a:solidFill>
              </a:rPr>
              <a:t>Global 3D RMHD simulation by Princeton group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765471"/>
            <a:ext cx="8458200" cy="4525963"/>
          </a:xfrm>
        </p:spPr>
        <p:txBody>
          <a:bodyPr/>
          <a:lstStyle/>
          <a:p>
            <a:r>
              <a:rPr lang="en-US" altLang="zh-CN" dirty="0" smtClean="0"/>
              <a:t>Model: 220L_Edd/c^2, main results:</a:t>
            </a:r>
          </a:p>
          <a:p>
            <a:pPr lvl="1"/>
            <a:r>
              <a:rPr lang="en-US" altLang="zh-CN" dirty="0" smtClean="0"/>
              <a:t>Efficiency high: 4.5%, similar to that of a standard thin disk (~5.6%)</a:t>
            </a:r>
          </a:p>
          <a:p>
            <a:pPr lvl="1"/>
            <a:r>
              <a:rPr lang="en-US" altLang="zh-CN" dirty="0" smtClean="0"/>
              <a:t>Outflow significant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Why so different from 1D?</a:t>
            </a:r>
            <a:r>
              <a:rPr lang="en-US" altLang="zh-CN" dirty="0" smtClean="0"/>
              <a:t>Physical mechanism: </a:t>
            </a:r>
          </a:p>
          <a:p>
            <a:pPr lvl="1"/>
            <a:r>
              <a:rPr lang="en-US" altLang="zh-CN" dirty="0" smtClean="0"/>
              <a:t>vertical advection of radiation by magnetic buoyancy very efficient!</a:t>
            </a:r>
          </a:p>
          <a:p>
            <a:pPr lvl="1"/>
            <a:r>
              <a:rPr lang="en-US" altLang="zh-CN" dirty="0" smtClean="0"/>
              <a:t>1D model assumes only diffusion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71800" y="1200090"/>
            <a:ext cx="331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Jiang, Stone &amp; Davis 2014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172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556" y="8238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Result two: </a:t>
            </a:r>
            <a:br>
              <a:rPr lang="en-US" altLang="zh-CN" dirty="0" smtClean="0">
                <a:solidFill>
                  <a:srgbClr val="FFFF00"/>
                </a:solidFill>
              </a:rPr>
            </a:br>
            <a:r>
              <a:rPr lang="en-US" altLang="zh-CN" sz="3200" dirty="0" smtClean="0">
                <a:solidFill>
                  <a:srgbClr val="FFFF00"/>
                </a:solidFill>
              </a:rPr>
              <a:t>Global 2D GRRMHD result of Harvard group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894701"/>
                <a:ext cx="67818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Consistent with Jiang et al. (2014):</a:t>
                </a:r>
              </a:p>
              <a:p>
                <a:r>
                  <a:rPr lang="en-US" altLang="zh-CN" sz="2400" dirty="0" smtClean="0"/>
                  <a:t>Vertical </a:t>
                </a:r>
                <a:r>
                  <a:rPr lang="en-US" altLang="zh-CN" sz="2400" dirty="0" err="1" smtClean="0"/>
                  <a:t>advective</a:t>
                </a:r>
                <a:r>
                  <a:rPr lang="en-US" altLang="zh-CN" sz="2400" dirty="0" smtClean="0"/>
                  <a:t> transport by magnetic buoyancy important</a:t>
                </a:r>
              </a:p>
              <a:p>
                <a:r>
                  <a:rPr lang="en-US" altLang="zh-CN" sz="2400" dirty="0" smtClean="0"/>
                  <a:t>Strong wind exists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Different from Jiang et al. (2014):</a:t>
                </a:r>
              </a:p>
              <a:p>
                <a:r>
                  <a:rPr lang="en-US" altLang="zh-CN" sz="2400" dirty="0" smtClean="0"/>
                  <a:t>Radial photon trapping  more effective</a:t>
                </a:r>
              </a:p>
              <a:p>
                <a:r>
                  <a:rPr lang="en-US" altLang="zh-CN" sz="2400" dirty="0" smtClean="0"/>
                  <a:t>Efficiency high, but not in radiation</a:t>
                </a:r>
              </a:p>
              <a:p>
                <a:r>
                  <a:rPr lang="en-US" altLang="zh-CN" sz="2400" dirty="0" smtClean="0"/>
                  <a:t>Radiation highly anisotropic: </a:t>
                </a:r>
              </a:p>
              <a:p>
                <a:pPr lvl="1"/>
                <a:r>
                  <a:rPr lang="en-US" altLang="zh-CN" sz="2400" dirty="0" smtClean="0"/>
                  <a:t>Funnel region: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𝐸𝑑𝑑</m:t>
                        </m:r>
                      </m:sub>
                    </m:sSub>
                  </m:oMath>
                </a14:m>
                <a:endParaRPr lang="en-US" altLang="zh-CN" sz="2400" b="0" dirty="0" smtClean="0"/>
              </a:p>
              <a:p>
                <a:pPr lvl="1"/>
                <a:r>
                  <a:rPr lang="en-US" altLang="zh-CN" sz="2400" dirty="0" smtClean="0"/>
                  <a:t>Other region: 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𝐸𝑑𝑑</m:t>
                        </m:r>
                      </m:sub>
                    </m:sSub>
                  </m:oMath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894701"/>
                <a:ext cx="6781800" cy="4525963"/>
              </a:xfrm>
              <a:blipFill rotWithShape="0">
                <a:blip r:embed="rId2"/>
                <a:stretch>
                  <a:fillRect l="-2426" t="-1887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752600" y="1297286"/>
            <a:ext cx="558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Sadowski</a:t>
            </a:r>
            <a:r>
              <a:rPr lang="en-US" altLang="zh-CN" sz="2400" dirty="0" smtClean="0"/>
              <a:t>, Narayan, </a:t>
            </a:r>
            <a:r>
              <a:rPr lang="en-US" altLang="zh-CN" sz="2400" dirty="0" err="1" smtClean="0"/>
              <a:t>Tchekhovskoy</a:t>
            </a:r>
            <a:r>
              <a:rPr lang="en-US" altLang="zh-CN" sz="2400" dirty="0" smtClean="0"/>
              <a:t> et al. 2015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98" y="2971800"/>
            <a:ext cx="33700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Topic 3: Jet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asha_jet_aphi_10000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223868"/>
            <a:ext cx="6373488" cy="63007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632460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 smtClean="0">
                <a:solidFill>
                  <a:srgbClr val="FF8F02"/>
                </a:solidFill>
              </a:rPr>
              <a:t>3D GRMHD Simulation: </a:t>
            </a:r>
            <a:r>
              <a:rPr lang="en-US" baseline="0" dirty="0" err="1" smtClean="0">
                <a:solidFill>
                  <a:srgbClr val="FF8F02"/>
                </a:solidFill>
              </a:rPr>
              <a:t>Tchekhovskoy</a:t>
            </a:r>
            <a:r>
              <a:rPr lang="en-US" baseline="0" dirty="0" smtClean="0">
                <a:solidFill>
                  <a:srgbClr val="FF8F02"/>
                </a:solidFill>
              </a:rPr>
              <a:t> et al. (2011)   </a:t>
            </a:r>
            <a:r>
              <a:rPr lang="en-US" b="1" baseline="0" dirty="0" smtClean="0">
                <a:solidFill>
                  <a:srgbClr val="FFFF00"/>
                </a:solidFill>
              </a:rPr>
              <a:t>a</a:t>
            </a:r>
            <a:r>
              <a:rPr lang="en-US" b="1" baseline="-25000" dirty="0" smtClean="0">
                <a:solidFill>
                  <a:srgbClr val="FFFF00"/>
                </a:solidFill>
              </a:rPr>
              <a:t>*</a:t>
            </a:r>
            <a:r>
              <a:rPr lang="en-US" b="1" baseline="0" dirty="0" smtClean="0">
                <a:solidFill>
                  <a:srgbClr val="FFFF00"/>
                </a:solidFill>
              </a:rPr>
              <a:t>=0.99</a:t>
            </a:r>
            <a:endParaRPr lang="en-US" b="1" baseline="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38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BZ jet and disk jet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238671"/>
            <a:ext cx="5764296" cy="55858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50360" y="2037772"/>
            <a:ext cx="270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Blandford-Znajek</a:t>
            </a:r>
            <a:r>
              <a:rPr lang="en-US" altLang="zh-CN" sz="2400" dirty="0" smtClean="0"/>
              <a:t> Jet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7135896" y="3186628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Disk-jet</a:t>
            </a:r>
            <a:endParaRPr lang="zh-CN" altLang="en-US" sz="2400" dirty="0"/>
          </a:p>
        </p:txBody>
      </p:sp>
      <p:cxnSp>
        <p:nvCxnSpPr>
          <p:cNvPr id="8" name="直接箭头连接符 7"/>
          <p:cNvCxnSpPr>
            <a:endCxn id="5" idx="1"/>
          </p:cNvCxnSpPr>
          <p:nvPr/>
        </p:nvCxnSpPr>
        <p:spPr>
          <a:xfrm>
            <a:off x="3657600" y="2037772"/>
            <a:ext cx="2692760" cy="2308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126568" y="2440694"/>
            <a:ext cx="2868696" cy="918024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502902" y="5562600"/>
            <a:ext cx="21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Yuan &amp; Narayan 2014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4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944" y="203678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BZ jet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644" y="1603566"/>
            <a:ext cx="8748956" cy="5181600"/>
          </a:xfrm>
        </p:spPr>
        <p:txBody>
          <a:bodyPr/>
          <a:lstStyle/>
          <a:p>
            <a:r>
              <a:rPr lang="en-US" altLang="zh-CN" dirty="0" smtClean="0"/>
              <a:t>Simulations of hot flow have found BZ jets</a:t>
            </a:r>
          </a:p>
          <a:p>
            <a:r>
              <a:rPr lang="en-US" altLang="zh-CN" dirty="0" smtClean="0"/>
              <a:t>Two key components: ordered magnetic field  at the horizon and rotation of BH 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Only when B can accumulate (</a:t>
            </a:r>
            <a:r>
              <a:rPr lang="en-US" altLang="zh-CN" b="1" i="1" dirty="0" smtClean="0">
                <a:solidFill>
                  <a:srgbClr val="FFFF00"/>
                </a:solidFill>
              </a:rPr>
              <a:t>MAD</a:t>
            </a:r>
            <a:r>
              <a:rPr lang="en-US" altLang="zh-CN" dirty="0" smtClean="0"/>
              <a:t>), BZ jet power is larger than disk jet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354846"/>
            <a:ext cx="3045601" cy="839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4000" y="1170250"/>
            <a:ext cx="647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Blandford &amp; </a:t>
            </a:r>
            <a:r>
              <a:rPr lang="en-US" altLang="zh-CN" dirty="0" err="1" smtClean="0"/>
              <a:t>Znajek</a:t>
            </a:r>
            <a:r>
              <a:rPr lang="en-US" altLang="zh-CN" dirty="0" smtClean="0"/>
              <a:t> 1976; </a:t>
            </a:r>
            <a:r>
              <a:rPr lang="en-US" altLang="zh-CN" dirty="0" err="1" smtClean="0"/>
              <a:t>Tchekhovskoy</a:t>
            </a:r>
            <a:r>
              <a:rPr lang="en-US" altLang="zh-CN" dirty="0" smtClean="0"/>
              <a:t> 2010; Yuan &amp; Narayan 2014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73633" y="4202604"/>
                <a:ext cx="8196731" cy="1248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CN" sz="2400" dirty="0" smtClean="0"/>
                  <a:t>Φ</a:t>
                </a:r>
                <a:r>
                  <a:rPr lang="en-US" altLang="zh-CN" sz="2400" dirty="0" smtClean="0"/>
                  <a:t>: magnetic flux threading the horizon;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=ac/2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: angular velocity of the horizon;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=</a:t>
                </a:r>
                <a:r>
                  <a:rPr lang="en-US" altLang="zh-CN" sz="2400" dirty="0" err="1" smtClean="0"/>
                  <a:t>Rg</a:t>
                </a:r>
                <a:r>
                  <a:rPr lang="en-US" altLang="zh-CN" sz="2400" dirty="0" smtClean="0"/>
                  <a:t>(1+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2400" dirty="0" smtClean="0"/>
                  <a:t>)</a:t>
                </a:r>
              </a:p>
              <a:p>
                <a:r>
                  <a:rPr lang="en-US" altLang="zh-CN" sz="2400" dirty="0" smtClean="0"/>
                  <a:t>κ</a:t>
                </a:r>
                <a:r>
                  <a:rPr lang="el-GR" altLang="zh-CN" sz="2400" dirty="0" smtClean="0"/>
                  <a:t>≈</a:t>
                </a:r>
                <a:r>
                  <a:rPr lang="en-US" altLang="zh-CN" sz="2400" dirty="0" smtClean="0"/>
                  <a:t>0.05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33" y="4202604"/>
                <a:ext cx="8196731" cy="1248547"/>
              </a:xfrm>
              <a:prstGeom prst="rect">
                <a:avLst/>
              </a:prstGeom>
              <a:blipFill rotWithShape="0">
                <a:blip r:embed="rId3"/>
                <a:stretch>
                  <a:fillRect l="-1190" t="-3902" r="-74" b="-10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" y="20091"/>
            <a:ext cx="9090422" cy="928688"/>
          </a:xfrm>
          <a:ln/>
        </p:spPr>
        <p:txBody>
          <a:bodyPr/>
          <a:lstStyle/>
          <a:p>
            <a:r>
              <a:rPr lang="en-US" altLang="zh-CN" sz="5344" dirty="0" smtClean="0">
                <a:solidFill>
                  <a:srgbClr val="FFFF00"/>
                </a:solidFill>
                <a:ea typeface="宋体" panose="02010600030101010101" pitchFamily="2" charset="-122"/>
              </a:rPr>
              <a:t>Magnetically arrested disk</a:t>
            </a:r>
            <a:endParaRPr lang="en-US" altLang="zh-CN" sz="5344" dirty="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7408" y="1120367"/>
            <a:ext cx="8988504" cy="5625703"/>
          </a:xfrm>
          <a:ln/>
        </p:spPr>
        <p:txBody>
          <a:bodyPr anchor="t"/>
          <a:lstStyle/>
          <a:p>
            <a:pPr marL="625056"/>
            <a:r>
              <a:rPr lang="en-US" altLang="zh-CN" sz="2800" dirty="0" smtClean="0">
                <a:ea typeface="宋体" panose="02010600030101010101" pitchFamily="2" charset="-122"/>
              </a:rPr>
              <a:t>“Usually”, magnetic pressure smaller </a:t>
            </a:r>
          </a:p>
          <a:p>
            <a:pPr marL="282156" indent="0">
              <a:buNone/>
            </a:pPr>
            <a:r>
              <a:rPr lang="en-US" altLang="zh-CN" sz="2800" dirty="0" smtClean="0">
                <a:ea typeface="宋体" panose="02010600030101010101" pitchFamily="2" charset="-122"/>
              </a:rPr>
              <a:t>   than gas pressure </a:t>
            </a:r>
          </a:p>
          <a:p>
            <a:pPr marL="625056"/>
            <a:r>
              <a:rPr lang="en-US" altLang="zh-CN" sz="2800" dirty="0" smtClean="0">
                <a:ea typeface="宋体" panose="02010600030101010101" pitchFamily="2" charset="-122"/>
              </a:rPr>
              <a:t>B flux can accumulate close to BH, </a:t>
            </a:r>
          </a:p>
          <a:p>
            <a:pPr marL="282156" indent="0">
              <a:buNone/>
            </a:pPr>
            <a:r>
              <a:rPr lang="en-US" altLang="zh-CN" sz="2800" dirty="0" smtClean="0">
                <a:ea typeface="宋体" panose="02010600030101010101" pitchFamily="2" charset="-122"/>
              </a:rPr>
              <a:t>   due to advection</a:t>
            </a:r>
          </a:p>
          <a:p>
            <a:pPr marL="625056"/>
            <a:r>
              <a:rPr lang="en-US" altLang="zh-CN" sz="2800" dirty="0" smtClean="0">
                <a:ea typeface="宋体" panose="02010600030101010101" pitchFamily="2" charset="-122"/>
              </a:rPr>
              <a:t>Gravity limits BH B-field strength </a:t>
            </a:r>
          </a:p>
          <a:p>
            <a:pPr marL="282156" indent="0">
              <a:buNone/>
            </a:pPr>
            <a:r>
              <a:rPr lang="en-US" altLang="zh-CN" sz="2800" dirty="0" smtClean="0">
                <a:ea typeface="宋体" panose="02010600030101010101" pitchFamily="2" charset="-122"/>
              </a:rPr>
              <a:t>   (Narayan+ 03;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Tchekhovskoy</a:t>
            </a:r>
            <a:r>
              <a:rPr lang="en-US" altLang="zh-CN" sz="2800" dirty="0" smtClean="0">
                <a:ea typeface="宋体" panose="02010600030101010101" pitchFamily="2" charset="-122"/>
              </a:rPr>
              <a:t> et al. 2011):</a:t>
            </a:r>
          </a:p>
          <a:p>
            <a:pPr marL="625056"/>
            <a:endParaRPr lang="en-US" altLang="zh-CN" sz="2800" dirty="0" smtClean="0">
              <a:ea typeface="宋体" panose="02010600030101010101" pitchFamily="2" charset="-122"/>
            </a:endParaRPr>
          </a:p>
          <a:p>
            <a:pPr marL="625056"/>
            <a:endParaRPr lang="en-US" altLang="zh-CN" sz="2800" dirty="0" smtClean="0">
              <a:ea typeface="宋体" panose="02010600030101010101" pitchFamily="2" charset="-122"/>
            </a:endParaRPr>
          </a:p>
          <a:p>
            <a:pPr marL="625056"/>
            <a:endParaRPr lang="en-US" altLang="zh-CN" sz="2800" dirty="0" smtClean="0">
              <a:ea typeface="宋体" panose="02010600030101010101" pitchFamily="2" charset="-122"/>
            </a:endParaRPr>
          </a:p>
          <a:p>
            <a:pPr marL="625056"/>
            <a:endParaRPr lang="en-US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30724" name="Freeform 4"/>
          <p:cNvSpPr>
            <a:spLocks/>
          </p:cNvSpPr>
          <p:nvPr/>
        </p:nvSpPr>
        <p:spPr bwMode="auto">
          <a:xfrm>
            <a:off x="7583537" y="676424"/>
            <a:ext cx="353839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25" name="Freeform 5"/>
          <p:cNvSpPr>
            <a:spLocks/>
          </p:cNvSpPr>
          <p:nvPr/>
        </p:nvSpPr>
        <p:spPr bwMode="auto">
          <a:xfrm>
            <a:off x="7419455" y="676424"/>
            <a:ext cx="180826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26" name="Freeform 6"/>
          <p:cNvSpPr>
            <a:spLocks/>
          </p:cNvSpPr>
          <p:nvPr/>
        </p:nvSpPr>
        <p:spPr bwMode="auto">
          <a:xfrm>
            <a:off x="7255371" y="676424"/>
            <a:ext cx="16744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27" name="Freeform 7"/>
          <p:cNvSpPr>
            <a:spLocks/>
          </p:cNvSpPr>
          <p:nvPr/>
        </p:nvSpPr>
        <p:spPr bwMode="auto">
          <a:xfrm flipH="1">
            <a:off x="6597923" y="676424"/>
            <a:ext cx="353839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 flipH="1">
            <a:off x="6935019" y="676424"/>
            <a:ext cx="180826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29" name="Freeform 9"/>
          <p:cNvSpPr>
            <a:spLocks/>
          </p:cNvSpPr>
          <p:nvPr/>
        </p:nvSpPr>
        <p:spPr bwMode="auto">
          <a:xfrm flipH="1">
            <a:off x="7263185" y="676424"/>
            <a:ext cx="16743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30" name="Freeform 10"/>
          <p:cNvSpPr>
            <a:spLocks/>
          </p:cNvSpPr>
          <p:nvPr/>
        </p:nvSpPr>
        <p:spPr bwMode="auto">
          <a:xfrm rot="10800000" flipH="1">
            <a:off x="7583537" y="2236887"/>
            <a:ext cx="353839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31" name="Freeform 11"/>
          <p:cNvSpPr>
            <a:spLocks/>
          </p:cNvSpPr>
          <p:nvPr/>
        </p:nvSpPr>
        <p:spPr bwMode="auto">
          <a:xfrm rot="10800000" flipH="1">
            <a:off x="7419455" y="2236887"/>
            <a:ext cx="180826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32" name="Freeform 12"/>
          <p:cNvSpPr>
            <a:spLocks/>
          </p:cNvSpPr>
          <p:nvPr/>
        </p:nvSpPr>
        <p:spPr bwMode="auto">
          <a:xfrm rot="10800000" flipH="1">
            <a:off x="7255371" y="2236887"/>
            <a:ext cx="16744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33" name="Freeform 13"/>
          <p:cNvSpPr>
            <a:spLocks/>
          </p:cNvSpPr>
          <p:nvPr/>
        </p:nvSpPr>
        <p:spPr bwMode="auto">
          <a:xfrm rot="10800000">
            <a:off x="6597923" y="2236887"/>
            <a:ext cx="353839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34" name="Freeform 14"/>
          <p:cNvSpPr>
            <a:spLocks/>
          </p:cNvSpPr>
          <p:nvPr/>
        </p:nvSpPr>
        <p:spPr bwMode="auto">
          <a:xfrm rot="10800000">
            <a:off x="6935019" y="2236887"/>
            <a:ext cx="180826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35" name="Freeform 15"/>
          <p:cNvSpPr>
            <a:spLocks/>
          </p:cNvSpPr>
          <p:nvPr/>
        </p:nvSpPr>
        <p:spPr bwMode="auto">
          <a:xfrm rot="10800000">
            <a:off x="7263185" y="2236887"/>
            <a:ext cx="16743" cy="1183184"/>
          </a:xfrm>
          <a:custGeom>
            <a:avLst/>
            <a:gdLst>
              <a:gd name="T0" fmla="*/ 21600 w 21600"/>
              <a:gd name="T1" fmla="*/ 0 h 21600"/>
              <a:gd name="T2" fmla="*/ 17581 w 21600"/>
              <a:gd name="T3" fmla="*/ 9600 h 21600"/>
              <a:gd name="T4" fmla="*/ 10549 w 21600"/>
              <a:gd name="T5" fmla="*/ 1665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0595" y="3450"/>
                  <a:pt x="20595" y="5850"/>
                  <a:pt x="17581" y="9600"/>
                </a:cubicBezTo>
                <a:cubicBezTo>
                  <a:pt x="14567" y="13350"/>
                  <a:pt x="15070" y="13800"/>
                  <a:pt x="10549" y="16650"/>
                </a:cubicBezTo>
                <a:cubicBezTo>
                  <a:pt x="6028" y="19500"/>
                  <a:pt x="4521" y="20400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36" name="Freeform 16"/>
          <p:cNvSpPr>
            <a:spLocks/>
          </p:cNvSpPr>
          <p:nvPr/>
        </p:nvSpPr>
        <p:spPr bwMode="auto">
          <a:xfrm>
            <a:off x="7912820" y="659681"/>
            <a:ext cx="369465" cy="1396380"/>
          </a:xfrm>
          <a:custGeom>
            <a:avLst/>
            <a:gdLst>
              <a:gd name="T0" fmla="*/ 21600 w 21600"/>
              <a:gd name="T1" fmla="*/ 0 h 21600"/>
              <a:gd name="T2" fmla="*/ 12960 w 21600"/>
              <a:gd name="T3" fmla="*/ 11733 h 21600"/>
              <a:gd name="T4" fmla="*/ 1920 w 21600"/>
              <a:gd name="T5" fmla="*/ 18533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9200" y="6000"/>
                  <a:pt x="16320" y="9200"/>
                  <a:pt x="12960" y="11733"/>
                </a:cubicBezTo>
                <a:cubicBezTo>
                  <a:pt x="9600" y="14267"/>
                  <a:pt x="3360" y="16933"/>
                  <a:pt x="1920" y="18533"/>
                </a:cubicBezTo>
                <a:cubicBezTo>
                  <a:pt x="480" y="20133"/>
                  <a:pt x="0" y="19596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37" name="Freeform 17"/>
          <p:cNvSpPr>
            <a:spLocks/>
          </p:cNvSpPr>
          <p:nvPr/>
        </p:nvSpPr>
        <p:spPr bwMode="auto">
          <a:xfrm rot="10800000" flipH="1">
            <a:off x="7912820" y="2006948"/>
            <a:ext cx="369465" cy="1396380"/>
          </a:xfrm>
          <a:custGeom>
            <a:avLst/>
            <a:gdLst>
              <a:gd name="T0" fmla="*/ 21600 w 21600"/>
              <a:gd name="T1" fmla="*/ 0 h 21600"/>
              <a:gd name="T2" fmla="*/ 12960 w 21600"/>
              <a:gd name="T3" fmla="*/ 11733 h 21600"/>
              <a:gd name="T4" fmla="*/ 1920 w 21600"/>
              <a:gd name="T5" fmla="*/ 18533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9200" y="6000"/>
                  <a:pt x="16320" y="9200"/>
                  <a:pt x="12960" y="11733"/>
                </a:cubicBezTo>
                <a:cubicBezTo>
                  <a:pt x="9600" y="14267"/>
                  <a:pt x="3360" y="16933"/>
                  <a:pt x="1920" y="18533"/>
                </a:cubicBezTo>
                <a:cubicBezTo>
                  <a:pt x="480" y="20133"/>
                  <a:pt x="0" y="19596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38" name="Freeform 18"/>
          <p:cNvSpPr>
            <a:spLocks/>
          </p:cNvSpPr>
          <p:nvPr/>
        </p:nvSpPr>
        <p:spPr bwMode="auto">
          <a:xfrm>
            <a:off x="8182943" y="659681"/>
            <a:ext cx="435322" cy="1396380"/>
          </a:xfrm>
          <a:custGeom>
            <a:avLst/>
            <a:gdLst>
              <a:gd name="T0" fmla="*/ 21600 w 21600"/>
              <a:gd name="T1" fmla="*/ 0 h 21600"/>
              <a:gd name="T2" fmla="*/ 12960 w 21600"/>
              <a:gd name="T3" fmla="*/ 11733 h 21600"/>
              <a:gd name="T4" fmla="*/ 1920 w 21600"/>
              <a:gd name="T5" fmla="*/ 18533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9200" y="6000"/>
                  <a:pt x="16320" y="9200"/>
                  <a:pt x="12960" y="11733"/>
                </a:cubicBezTo>
                <a:cubicBezTo>
                  <a:pt x="9600" y="14267"/>
                  <a:pt x="3360" y="16933"/>
                  <a:pt x="1920" y="18533"/>
                </a:cubicBezTo>
                <a:cubicBezTo>
                  <a:pt x="480" y="20133"/>
                  <a:pt x="0" y="19596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39" name="Freeform 19"/>
          <p:cNvSpPr>
            <a:spLocks/>
          </p:cNvSpPr>
          <p:nvPr/>
        </p:nvSpPr>
        <p:spPr bwMode="auto">
          <a:xfrm rot="10800000" flipH="1">
            <a:off x="8182943" y="2006948"/>
            <a:ext cx="435322" cy="1396380"/>
          </a:xfrm>
          <a:custGeom>
            <a:avLst/>
            <a:gdLst>
              <a:gd name="T0" fmla="*/ 21600 w 21600"/>
              <a:gd name="T1" fmla="*/ 0 h 21600"/>
              <a:gd name="T2" fmla="*/ 12960 w 21600"/>
              <a:gd name="T3" fmla="*/ 11733 h 21600"/>
              <a:gd name="T4" fmla="*/ 1920 w 21600"/>
              <a:gd name="T5" fmla="*/ 18533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9200" y="6000"/>
                  <a:pt x="16320" y="9200"/>
                  <a:pt x="12960" y="11733"/>
                </a:cubicBezTo>
                <a:cubicBezTo>
                  <a:pt x="9600" y="14267"/>
                  <a:pt x="3360" y="16933"/>
                  <a:pt x="1920" y="18533"/>
                </a:cubicBezTo>
                <a:cubicBezTo>
                  <a:pt x="480" y="20133"/>
                  <a:pt x="0" y="19596"/>
                  <a:pt x="0" y="21600"/>
                </a:cubicBezTo>
              </a:path>
            </a:pathLst>
          </a:custGeom>
          <a:noFill/>
          <a:ln w="38100" cap="flat">
            <a:solidFill>
              <a:srgbClr val="0044FE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pic>
        <p:nvPicPr>
          <p:cNvPr id="30740" name="Picture 2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227" y="1701106"/>
            <a:ext cx="767953" cy="75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1" name="Picture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70" y="1561580"/>
            <a:ext cx="535781" cy="84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2" name="Picture 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927" y="1807146"/>
            <a:ext cx="580430" cy="7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3" name="Picture 2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80" y="1437680"/>
            <a:ext cx="339328" cy="120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4" name="Picture 2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320" y="1643062"/>
            <a:ext cx="27682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5" name="Picture 2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453" y="1405310"/>
            <a:ext cx="669727" cy="109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6" name="Picture 26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476" y="1322710"/>
            <a:ext cx="285750" cy="141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7" name="Picture 2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076" y="1247924"/>
            <a:ext cx="401836" cy="141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8" name="Oval 28"/>
          <p:cNvSpPr>
            <a:spLocks/>
          </p:cNvSpPr>
          <p:nvPr/>
        </p:nvSpPr>
        <p:spPr bwMode="auto">
          <a:xfrm>
            <a:off x="6853536" y="1645295"/>
            <a:ext cx="820415" cy="821531"/>
          </a:xfrm>
          <a:prstGeom prst="ellipse">
            <a:avLst/>
          </a:prstGeom>
          <a:solidFill>
            <a:srgbClr val="0000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CN" sz="2672"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</a:rPr>
              <a:t>BH</a:t>
            </a:r>
          </a:p>
        </p:txBody>
      </p:sp>
      <p:pic>
        <p:nvPicPr>
          <p:cNvPr id="30749" name="Picture 2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559" y="1330523"/>
            <a:ext cx="401836" cy="141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0" name="Picture 3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58" y="1412007"/>
            <a:ext cx="401836" cy="141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1" name="Picture 3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085" y="1183184"/>
            <a:ext cx="321469" cy="167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2" name="AutoShape 32"/>
          <p:cNvSpPr>
            <a:spLocks/>
          </p:cNvSpPr>
          <p:nvPr/>
        </p:nvSpPr>
        <p:spPr bwMode="auto">
          <a:xfrm rot="-5400000">
            <a:off x="8496598" y="1740173"/>
            <a:ext cx="857250" cy="44648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CN" sz="2812" dirty="0">
                <a:solidFill>
                  <a:srgbClr val="FFFFFF"/>
                </a:solidFill>
              </a:rPr>
              <a:t>Disk</a:t>
            </a:r>
          </a:p>
        </p:txBody>
      </p:sp>
      <p:sp>
        <p:nvSpPr>
          <p:cNvPr id="30753" name="Line 33"/>
          <p:cNvSpPr>
            <a:spLocks noChangeShapeType="1"/>
          </p:cNvSpPr>
          <p:nvPr/>
        </p:nvSpPr>
        <p:spPr bwMode="auto">
          <a:xfrm rot="10800000" flipH="1">
            <a:off x="7788920" y="1999134"/>
            <a:ext cx="44983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54" name="Rectangle 34"/>
          <p:cNvSpPr>
            <a:spLocks/>
          </p:cNvSpPr>
          <p:nvPr/>
        </p:nvSpPr>
        <p:spPr bwMode="auto">
          <a:xfrm>
            <a:off x="7773293" y="1620738"/>
            <a:ext cx="335980" cy="344910"/>
          </a:xfrm>
          <a:prstGeom prst="rect">
            <a:avLst/>
          </a:prstGeom>
          <a:solidFill>
            <a:schemeClr val="accent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3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pic>
        <p:nvPicPr>
          <p:cNvPr id="30755" name="Picture 3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736" y="1662038"/>
            <a:ext cx="352723" cy="25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6" name="Line 36"/>
          <p:cNvSpPr>
            <a:spLocks noChangeShapeType="1"/>
          </p:cNvSpPr>
          <p:nvPr/>
        </p:nvSpPr>
        <p:spPr bwMode="auto">
          <a:xfrm flipH="1">
            <a:off x="8177361" y="2048247"/>
            <a:ext cx="425277" cy="0"/>
          </a:xfrm>
          <a:prstGeom prst="line">
            <a:avLst/>
          </a:prstGeom>
          <a:noFill/>
          <a:ln w="38100" cap="flat">
            <a:solidFill>
              <a:srgbClr val="0044FE"/>
            </a:solidFill>
            <a:prstDash val="solid"/>
            <a:miter lim="800000"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57" name="Rectangle 37"/>
          <p:cNvSpPr>
            <a:spLocks/>
          </p:cNvSpPr>
          <p:nvPr/>
        </p:nvSpPr>
        <p:spPr bwMode="auto">
          <a:xfrm>
            <a:off x="8314656" y="1620738"/>
            <a:ext cx="369465" cy="344910"/>
          </a:xfrm>
          <a:prstGeom prst="rect">
            <a:avLst/>
          </a:prstGeom>
          <a:solidFill>
            <a:schemeClr val="accent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3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pic>
        <p:nvPicPr>
          <p:cNvPr id="30758" name="Picture 3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399" y="1662038"/>
            <a:ext cx="337096" cy="25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9" name="Line 39"/>
          <p:cNvSpPr>
            <a:spLocks noChangeShapeType="1"/>
          </p:cNvSpPr>
          <p:nvPr/>
        </p:nvSpPr>
        <p:spPr bwMode="auto">
          <a:xfrm flipH="1">
            <a:off x="7277696" y="3000375"/>
            <a:ext cx="1005706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60" name="Rectangle 40"/>
          <p:cNvSpPr>
            <a:spLocks/>
          </p:cNvSpPr>
          <p:nvPr/>
        </p:nvSpPr>
        <p:spPr bwMode="auto">
          <a:xfrm>
            <a:off x="7569027" y="3029397"/>
            <a:ext cx="356071" cy="36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altLang="zh-CN" sz="2812">
                <a:latin typeface="cmmi7" charset="0"/>
                <a:sym typeface="cmmi7" charset="0"/>
              </a:rPr>
              <a:t>R</a:t>
            </a:r>
          </a:p>
        </p:txBody>
      </p:sp>
      <p:pic>
        <p:nvPicPr>
          <p:cNvPr id="30761" name="Picture 4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04" y="5213969"/>
            <a:ext cx="5920383" cy="79809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30762" name="Picture 4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09" y="4319076"/>
            <a:ext cx="3125391" cy="7233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854415" y="849907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Narayan et al. 2003; </a:t>
            </a:r>
            <a:r>
              <a:rPr lang="en-US" altLang="zh-CN" dirty="0" err="1" smtClean="0"/>
              <a:t>Igumenshchev</a:t>
            </a:r>
            <a:r>
              <a:rPr lang="en-US" altLang="zh-CN" dirty="0" smtClean="0"/>
              <a:t> et al. 2003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0998" y="6031783"/>
            <a:ext cx="4365361" cy="788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0695" y="6247315"/>
            <a:ext cx="602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Or: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272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682" y="-20782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MAD (continue)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1094508"/>
            <a:ext cx="8915400" cy="5763491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when </a:t>
            </a:r>
            <a:r>
              <a:rPr lang="en-US" altLang="zh-CN" dirty="0">
                <a:latin typeface="cmmi7" charset="0"/>
                <a:ea typeface="宋体" panose="02010600030101010101" pitchFamily="2" charset="-122"/>
                <a:sym typeface="cmmi7" charset="0"/>
              </a:rPr>
              <a:t>B</a:t>
            </a:r>
            <a:r>
              <a:rPr lang="en-US" altLang="zh-CN" dirty="0">
                <a:latin typeface="cmr10" charset="0"/>
                <a:ea typeface="宋体" panose="02010600030101010101" pitchFamily="2" charset="-122"/>
                <a:sym typeface="cmr10" charset="0"/>
              </a:rPr>
              <a:t> </a:t>
            </a:r>
            <a:r>
              <a:rPr lang="en-US" altLang="zh-CN" dirty="0" smtClean="0">
                <a:latin typeface="cmr10" charset="0"/>
                <a:ea typeface="宋体" panose="02010600030101010101" pitchFamily="2" charset="-122"/>
                <a:sym typeface="cmr10" charset="0"/>
              </a:rPr>
              <a:t>~</a:t>
            </a:r>
            <a:r>
              <a:rPr lang="en-US" altLang="zh-CN" dirty="0" smtClean="0">
                <a:latin typeface="STIXGeneral" charset="0"/>
                <a:ea typeface="宋体" panose="02010600030101010101" pitchFamily="2" charset="-122"/>
                <a:sym typeface="STIXGeneral" charset="0"/>
              </a:rPr>
              <a:t> </a:t>
            </a:r>
            <a:r>
              <a:rPr lang="en-US" altLang="zh-CN" dirty="0" err="1">
                <a:latin typeface="cmmi7" charset="0"/>
                <a:ea typeface="宋体" panose="02010600030101010101" pitchFamily="2" charset="-122"/>
                <a:sym typeface="cmmi7" charset="0"/>
              </a:rPr>
              <a:t>B</a:t>
            </a:r>
            <a:r>
              <a:rPr lang="en-US" altLang="zh-CN" baseline="-6000" dirty="0" err="1">
                <a:latin typeface="cmr10" charset="0"/>
                <a:ea typeface="宋体" panose="02010600030101010101" pitchFamily="2" charset="-122"/>
                <a:sym typeface="cmr10" charset="0"/>
              </a:rPr>
              <a:t>max</a:t>
            </a:r>
            <a:r>
              <a:rPr lang="en-US" altLang="zh-CN" dirty="0">
                <a:ea typeface="宋体" panose="02010600030101010101" pitchFamily="2" charset="-122"/>
              </a:rPr>
              <a:t>, a magnetically-arrested disk (MAD) </a:t>
            </a:r>
            <a:r>
              <a:rPr lang="en-US" altLang="zh-CN" dirty="0" smtClean="0">
                <a:ea typeface="宋体" panose="02010600030101010101" pitchFamily="2" charset="-122"/>
              </a:rPr>
              <a:t>forms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Why MAD interesting? Only in this case, BZ jet power is larger than the disk-jet power (</a:t>
            </a:r>
            <a:r>
              <a:rPr lang="en-US" altLang="zh-CN" dirty="0" err="1" smtClean="0">
                <a:ea typeface="宋体" panose="02010600030101010101" pitchFamily="2" charset="-122"/>
              </a:rPr>
              <a:t>Livio</a:t>
            </a:r>
            <a:r>
              <a:rPr lang="en-US" altLang="zh-CN" dirty="0" smtClean="0">
                <a:ea typeface="宋体" panose="02010600030101010101" pitchFamily="2" charset="-122"/>
              </a:rPr>
              <a:t>, Ogilvie &amp; Pringle 1999)</a:t>
            </a:r>
          </a:p>
          <a:p>
            <a:pPr marL="0" indent="0"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Whether MAD can be realized in nature? Unclear, depending on, e.g., microphysics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-1" r="-79"/>
          <a:stretch/>
        </p:blipFill>
        <p:spPr>
          <a:xfrm>
            <a:off x="1447800" y="3733800"/>
            <a:ext cx="5334000" cy="9285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2000" y="4876800"/>
            <a:ext cx="6493252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Note BZ jet power can even exceed accretion power!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69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32266"/>
            <a:ext cx="8991600" cy="1143000"/>
          </a:xfrm>
        </p:spPr>
        <p:txBody>
          <a:bodyPr/>
          <a:lstStyle/>
          <a:p>
            <a:r>
              <a:rPr lang="en-US" altLang="zh-CN" sz="4000" dirty="0" smtClean="0">
                <a:solidFill>
                  <a:srgbClr val="FFFF00"/>
                </a:solidFill>
              </a:rPr>
              <a:t>Disk-jet versus BZ jet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447800"/>
                <a:ext cx="8686800" cy="5410200"/>
              </a:xfrm>
            </p:spPr>
            <p:txBody>
              <a:bodyPr/>
              <a:lstStyle/>
              <a:p>
                <a:r>
                  <a:rPr lang="en-US" altLang="zh-CN" sz="2800" dirty="0" smtClean="0"/>
                  <a:t>Matter dominated</a:t>
                </a:r>
              </a:p>
              <a:p>
                <a:r>
                  <a:rPr lang="en-US" altLang="zh-CN" sz="2800" dirty="0" smtClean="0"/>
                  <a:t>Powered by the rotation of disk </a:t>
                </a:r>
                <a:r>
                  <a:rPr lang="en-US" altLang="zh-CN" sz="2800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zh-CN" sz="2800" dirty="0" smtClean="0"/>
                  <a:t> </a:t>
                </a:r>
                <a:r>
                  <a:rPr lang="en-US" altLang="zh-CN" sz="2800" dirty="0" smtClean="0">
                    <a:solidFill>
                      <a:srgbClr val="FF0000"/>
                    </a:solidFill>
                  </a:rPr>
                  <a:t>so  present even a=0 </a:t>
                </a:r>
                <a:r>
                  <a:rPr lang="en-US" altLang="zh-CN" sz="2800" dirty="0" smtClean="0"/>
                  <a:t>(Yuan et al. 2015)</a:t>
                </a:r>
              </a:p>
              <a:p>
                <a:r>
                  <a:rPr lang="en-US" altLang="zh-CN" sz="2800" dirty="0" smtClean="0"/>
                  <a:t>Typically &lt; 0.1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</m:t>
                        </m:r>
                      </m:e>
                    </m:acc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𝑐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800" dirty="0" smtClean="0"/>
              </a:p>
              <a:p>
                <a:r>
                  <a:rPr lang="en-US" altLang="zh-CN" sz="2800" dirty="0" smtClean="0"/>
                  <a:t>For non-MAD, power of disk jet &gt; power of BZ jet, even though BH spin is large!</a:t>
                </a:r>
              </a:p>
              <a:p>
                <a:r>
                  <a:rPr lang="en-US" altLang="zh-CN" sz="2800" dirty="0" smtClean="0"/>
                  <a:t>not  powered by Blandford-Payne, but by the </a:t>
                </a:r>
                <a:r>
                  <a:rPr lang="en-US" altLang="zh-CN" sz="2800" dirty="0" smtClean="0">
                    <a:solidFill>
                      <a:srgbClr val="FF0000"/>
                    </a:solidFill>
                  </a:rPr>
                  <a:t>magnetic tower mechanism </a:t>
                </a:r>
                <a:r>
                  <a:rPr lang="en-US" altLang="zh-CN" sz="2800" dirty="0" smtClean="0"/>
                  <a:t>(gradient of the pressure of toroidal magnetic field)</a:t>
                </a:r>
              </a:p>
              <a:p>
                <a:pPr marL="0" indent="0">
                  <a:buNone/>
                </a:pPr>
                <a:r>
                  <a:rPr lang="en-US" altLang="zh-CN" sz="2800" i="1" dirty="0" smtClean="0"/>
                  <a:t> Disk jet may be more relevant to observation than BZ jet??</a:t>
                </a:r>
                <a:endParaRPr lang="zh-CN" altLang="en-US" sz="2800" i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447800"/>
                <a:ext cx="8686800" cy="5410200"/>
              </a:xfrm>
              <a:blipFill rotWithShape="0">
                <a:blip r:embed="rId2"/>
                <a:stretch>
                  <a:fillRect l="-632" t="-1353" r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048000" y="926068"/>
            <a:ext cx="337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Yuan &amp; </a:t>
            </a:r>
            <a:r>
              <a:rPr lang="en-US" altLang="zh-CN" sz="2000" smtClean="0"/>
              <a:t>Narayan 2014, ARA&amp;A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155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BZ jet: Confronting observations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 altLang="zh-CN" dirty="0" smtClean="0"/>
              <a:t>Gamma Ray Burst</a:t>
            </a:r>
          </a:p>
          <a:p>
            <a:pPr lvl="1"/>
            <a:r>
              <a:rPr lang="en-US" altLang="zh-CN" dirty="0" smtClean="0"/>
              <a:t>Long GRB: required B flux too large, thus the star unlikely rapidly rotating to power GRB</a:t>
            </a:r>
          </a:p>
          <a:p>
            <a:pPr lvl="1"/>
            <a:r>
              <a:rPr lang="en-US" altLang="zh-CN" dirty="0" smtClean="0"/>
              <a:t>Short GRB: required B flux too large for a old neutron star</a:t>
            </a:r>
          </a:p>
          <a:p>
            <a:r>
              <a:rPr lang="en-US" altLang="zh-CN" dirty="0" smtClean="0"/>
              <a:t>Tidal disruption event</a:t>
            </a:r>
          </a:p>
          <a:p>
            <a:pPr lvl="1"/>
            <a:r>
              <a:rPr lang="en-US" altLang="zh-CN" dirty="0" smtClean="0"/>
              <a:t>Disrupted star unable to supply the B field to power the jet</a:t>
            </a:r>
          </a:p>
          <a:p>
            <a:r>
              <a:rPr lang="en-US" altLang="zh-CN" dirty="0" smtClean="0"/>
              <a:t>AGNs: (indirect) supporting evidence in Blazar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1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8800" cy="3800510"/>
          </a:xfrm>
          <a:prstGeom prst="rect">
            <a:avLst/>
          </a:prstGeom>
        </p:spPr>
      </p:pic>
      <p:pic>
        <p:nvPicPr>
          <p:cNvPr id="2" name="Picture 1" descr="TD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66" y="3505200"/>
            <a:ext cx="5960534" cy="335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2286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aseline="0" dirty="0" smtClean="0">
                <a:solidFill>
                  <a:srgbClr val="FFAA00"/>
                </a:solidFill>
              </a:rPr>
              <a:t>GRB</a:t>
            </a:r>
            <a:endParaRPr lang="en-US" sz="2400" baseline="0" dirty="0">
              <a:solidFill>
                <a:srgbClr val="FFAA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5600" y="38862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aseline="0" dirty="0" smtClean="0">
                <a:solidFill>
                  <a:srgbClr val="FFAA00"/>
                </a:solidFill>
              </a:rPr>
              <a:t>TDE</a:t>
            </a:r>
            <a:endParaRPr lang="en-US" sz="2400" baseline="0" dirty="0">
              <a:solidFill>
                <a:srgbClr val="FFA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6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2400"/>
            <a:ext cx="9067800" cy="1253276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Observation (I): Correlation between jet power &amp; BH spin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600" y="1731264"/>
            <a:ext cx="4253270" cy="3374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31264"/>
            <a:ext cx="3657600" cy="34969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6267" y="5172480"/>
            <a:ext cx="275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Narayan &amp; McClintock 2012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57800" y="5172480"/>
            <a:ext cx="280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Fender, Gallo &amp; Russell 2010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57200" y="5867400"/>
            <a:ext cx="8009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The main reason for the discrepancy: the estimation of jet power!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846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724" y="76200"/>
            <a:ext cx="8229600" cy="1143000"/>
          </a:xfrm>
        </p:spPr>
        <p:txBody>
          <a:bodyPr/>
          <a:lstStyle/>
          <a:p>
            <a:r>
              <a:rPr lang="en-US" altLang="zh-CN" sz="4000" b="0" dirty="0" smtClean="0">
                <a:solidFill>
                  <a:srgbClr val="FFFF00"/>
                </a:solidFill>
              </a:rPr>
              <a:t>Observation (II): jet in a BH candidate (4U1630-47) </a:t>
            </a:r>
            <a:endParaRPr lang="zh-CN" altLang="en-US" sz="4000" b="0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Jet velocity: 0.66c; opening angle: 4 degree</a:t>
            </a:r>
          </a:p>
          <a:p>
            <a:r>
              <a:rPr lang="en-US" altLang="zh-CN" dirty="0" smtClean="0"/>
              <a:t>X-ray emission lines from the jet detected</a:t>
            </a:r>
          </a:p>
          <a:p>
            <a:r>
              <a:rPr lang="en-US" altLang="zh-CN" dirty="0" smtClean="0"/>
              <a:t>Baryons exist in jets!</a:t>
            </a:r>
          </a:p>
          <a:p>
            <a:r>
              <a:rPr lang="en-US" altLang="zh-CN" dirty="0" smtClean="0"/>
              <a:t>Not powered by BH spin, but by the disk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 smtClean="0"/>
              <a:t>disk jet or episodic jet!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62" y="4469734"/>
            <a:ext cx="6447125" cy="23882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90800" y="1329009"/>
            <a:ext cx="31502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Diaz </a:t>
            </a:r>
            <a:r>
              <a:rPr lang="en-US" altLang="zh-CN" sz="2000" dirty="0" err="1"/>
              <a:t>Trigo</a:t>
            </a:r>
            <a:r>
              <a:rPr lang="en-US" altLang="zh-CN" sz="2000" dirty="0"/>
              <a:t> et al. 2013, Nature</a:t>
            </a:r>
            <a:endParaRPr lang="zh-CN" altLang="en-US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07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130" y="25438"/>
            <a:ext cx="8229600" cy="1143000"/>
          </a:xfrm>
        </p:spPr>
        <p:txBody>
          <a:bodyPr/>
          <a:lstStyle/>
          <a:p>
            <a:r>
              <a:rPr lang="en-US" altLang="zh-CN" sz="3600" dirty="0" smtClean="0">
                <a:solidFill>
                  <a:srgbClr val="FFFF00"/>
                </a:solidFill>
              </a:rPr>
              <a:t>Observation (III): correlation between jet power and disk luminosity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1463580"/>
                <a:ext cx="8724245" cy="2514600"/>
              </a:xfrm>
            </p:spPr>
            <p:txBody>
              <a:bodyPr/>
              <a:lstStyle/>
              <a:p>
                <a:r>
                  <a:rPr lang="en-US" altLang="zh-CN" sz="2400" dirty="0" smtClean="0"/>
                  <a:t>L_disk vs. </a:t>
                </a:r>
                <a:r>
                  <a:rPr lang="en-US" altLang="zh-CN" sz="2400" dirty="0" err="1" smtClean="0"/>
                  <a:t>P_rad</a:t>
                </a:r>
                <a:r>
                  <a:rPr lang="en-US" altLang="zh-CN" sz="2400" dirty="0" smtClean="0"/>
                  <a:t>: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=0.98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𝑑𝑖𝑠𝑘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+0.639</m:t>
                    </m:r>
                  </m:oMath>
                </a14:m>
                <a:endParaRPr lang="en-US" altLang="zh-CN" sz="2400" dirty="0" smtClean="0"/>
              </a:p>
              <a:p>
                <a:r>
                  <a:rPr lang="en-US" altLang="zh-CN" sz="2400" dirty="0" smtClean="0"/>
                  <a:t>So if </a:t>
                </a:r>
                <a:r>
                  <a:rPr lang="en-US" altLang="zh-CN" sz="2400" dirty="0" err="1" smtClean="0"/>
                  <a:t>P_jet</a:t>
                </a:r>
                <a:r>
                  <a:rPr lang="en-US" altLang="zh-CN" sz="2400" dirty="0" smtClean="0"/>
                  <a:t> =10P_rad, we have: </a:t>
                </a:r>
                <a:r>
                  <a:rPr lang="en-US" altLang="zh-CN" sz="2400" dirty="0" err="1" smtClean="0"/>
                  <a:t>P_jet</a:t>
                </a:r>
                <a:r>
                  <a:rPr lang="en-US" altLang="zh-CN" sz="2400" dirty="0" smtClean="0"/>
                  <a:t>&gt; </a:t>
                </a:r>
                <a:r>
                  <a:rPr lang="en-US" altLang="zh-CN" sz="2400" dirty="0" err="1" smtClean="0"/>
                  <a:t>L_disk</a:t>
                </a:r>
                <a:endParaRPr lang="en-US" altLang="zh-CN" sz="2400" dirty="0" smtClean="0"/>
              </a:p>
              <a:p>
                <a:r>
                  <a:rPr lang="en-US" altLang="zh-CN" sz="2400" dirty="0" smtClean="0"/>
                  <a:t>Consistent with the MHD simulation of jet formation from a MAD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63580"/>
                <a:ext cx="8724245" cy="2514600"/>
              </a:xfrm>
              <a:blipFill rotWithShape="0">
                <a:blip r:embed="rId2"/>
                <a:stretch>
                  <a:fillRect l="-349" t="-2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653372" y="1123556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Zamaninasab</a:t>
            </a:r>
            <a:r>
              <a:rPr lang="en-US" altLang="zh-CN" dirty="0" smtClean="0"/>
              <a:t> et al. 2013, Nature; </a:t>
            </a:r>
            <a:r>
              <a:rPr lang="en-US" altLang="zh-CN" dirty="0" err="1" smtClean="0"/>
              <a:t>Ghisellini</a:t>
            </a:r>
            <a:r>
              <a:rPr lang="en-US" altLang="zh-CN" dirty="0" smtClean="0"/>
              <a:t> et al. 2014, Nature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2895600"/>
            <a:ext cx="3886201" cy="3832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907323"/>
            <a:ext cx="3999845" cy="380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9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b="0" dirty="0" smtClean="0">
                <a:solidFill>
                  <a:srgbClr val="FFFF00"/>
                </a:solidFill>
              </a:rPr>
              <a:t>Summary</a:t>
            </a:r>
            <a:endParaRPr lang="zh-CN" altLang="en-US" sz="5400" b="0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Numerical simulation is a powerful tool to study black hole accretion</a:t>
            </a:r>
          </a:p>
          <a:p>
            <a:r>
              <a:rPr lang="en-US" altLang="zh-CN" dirty="0" smtClean="0"/>
              <a:t>Accretion: strong outflow exists</a:t>
            </a:r>
          </a:p>
          <a:p>
            <a:r>
              <a:rPr lang="en-US" altLang="zh-CN" dirty="0" smtClean="0"/>
              <a:t>Super-Eddington accretion: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different from the analytical model</a:t>
            </a:r>
          </a:p>
          <a:p>
            <a:r>
              <a:rPr lang="en-US" altLang="zh-CN" dirty="0" smtClean="0"/>
              <a:t>BZ jet: confirms the original analytical model</a:t>
            </a:r>
          </a:p>
          <a:p>
            <a:r>
              <a:rPr lang="en-US" altLang="zh-CN" dirty="0" smtClean="0"/>
              <a:t>Disk-Jet vs BZ jet: unclear which one </a:t>
            </a:r>
            <a:r>
              <a:rPr lang="en-US" altLang="zh-CN" smtClean="0"/>
              <a:t>is realistic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14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81940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END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1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ntaurusA_NuSTA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-16435"/>
            <a:ext cx="4419600" cy="3356134"/>
          </a:xfrm>
          <a:prstGeom prst="rect">
            <a:avLst/>
          </a:prstGeom>
        </p:spPr>
      </p:pic>
      <p:sp>
        <p:nvSpPr>
          <p:cNvPr id="62464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4724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FF00"/>
                </a:solidFill>
                <a:ea typeface="+mj-ea"/>
              </a:rPr>
              <a:t>Relativistic Jets</a:t>
            </a:r>
          </a:p>
        </p:txBody>
      </p:sp>
      <p:graphicFrame>
        <p:nvGraphicFramePr>
          <p:cNvPr id="15363" name="Object 8"/>
          <p:cNvGraphicFramePr>
            <a:graphicFrameLocks noChangeAspect="1"/>
          </p:cNvGraphicFramePr>
          <p:nvPr/>
        </p:nvGraphicFramePr>
        <p:xfrm>
          <a:off x="0" y="2892425"/>
          <a:ext cx="8534400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2" name="Image" r:id="rId5" imgW="5904762" imgH="2742857" progId="PSP7.Image">
                  <p:embed/>
                </p:oleObj>
              </mc:Choice>
              <mc:Fallback>
                <p:oleObj name="Image" r:id="rId5" imgW="5904762" imgH="2742857" progId="PSP7.Im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92425"/>
                        <a:ext cx="8534400" cy="396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Text Box 13"/>
          <p:cNvSpPr txBox="1">
            <a:spLocks noChangeArrowheads="1"/>
          </p:cNvSpPr>
          <p:nvPr/>
        </p:nvSpPr>
        <p:spPr bwMode="auto">
          <a:xfrm>
            <a:off x="4572000" y="54102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baseline="0" dirty="0">
                <a:solidFill>
                  <a:srgbClr val="FFFF00"/>
                </a:solidFill>
              </a:rPr>
              <a:t>Cygnus A</a:t>
            </a:r>
          </a:p>
        </p:txBody>
      </p:sp>
      <p:pic>
        <p:nvPicPr>
          <p:cNvPr id="3" name="Picture 2" descr="M87_jet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9"/>
            <a:ext cx="4724400" cy="2579771"/>
          </a:xfrm>
          <a:prstGeom prst="rect">
            <a:avLst/>
          </a:prstGeom>
        </p:spPr>
      </p:pic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2209800" y="33528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baseline="0" dirty="0" smtClean="0">
                <a:solidFill>
                  <a:srgbClr val="FFFF00"/>
                </a:solidFill>
              </a:rPr>
              <a:t>Virgo </a:t>
            </a:r>
            <a:r>
              <a:rPr lang="en-US" sz="2400" baseline="0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639859" y="3810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baseline="0" dirty="0" err="1" smtClean="0">
                <a:solidFill>
                  <a:srgbClr val="FFFF00"/>
                </a:solidFill>
              </a:rPr>
              <a:t>Centaurus</a:t>
            </a:r>
            <a:r>
              <a:rPr lang="en-US" sz="2400" baseline="0" dirty="0" smtClean="0">
                <a:solidFill>
                  <a:srgbClr val="FFFF00"/>
                </a:solidFill>
              </a:rPr>
              <a:t> </a:t>
            </a:r>
            <a:r>
              <a:rPr lang="en-US" sz="2400" baseline="0" dirty="0">
                <a:solidFill>
                  <a:srgbClr val="FFFF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59958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924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The 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</a:rPr>
              <a:t>BH-Bulge </a:t>
            </a:r>
            <a:r>
              <a:rPr lang="en-US" dirty="0" smtClean="0">
                <a:ea typeface="+mj-ea"/>
              </a:rPr>
              <a:t>Relation</a:t>
            </a:r>
          </a:p>
        </p:txBody>
      </p:sp>
      <p:sp>
        <p:nvSpPr>
          <p:cNvPr id="32771" name="Text Box 6"/>
          <p:cNvSpPr txBox="1">
            <a:spLocks noChangeArrowheads="1"/>
          </p:cNvSpPr>
          <p:nvPr/>
        </p:nvSpPr>
        <p:spPr bwMode="auto">
          <a:xfrm>
            <a:off x="457200" y="1752600"/>
            <a:ext cx="3352800" cy="469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sz="2400" baseline="0" dirty="0"/>
              <a:t>There is a remarkable </a:t>
            </a:r>
            <a:r>
              <a:rPr lang="en-US" sz="2400" baseline="0" dirty="0">
                <a:solidFill>
                  <a:srgbClr val="17FFFF"/>
                </a:solidFill>
              </a:rPr>
              <a:t>correlation</a:t>
            </a:r>
            <a:r>
              <a:rPr lang="en-US" sz="2400" baseline="0" dirty="0"/>
              <a:t> between the mass </a:t>
            </a:r>
            <a:r>
              <a:rPr lang="en-US" sz="2400" baseline="0" dirty="0" smtClean="0">
                <a:solidFill>
                  <a:srgbClr val="FFFF00"/>
                </a:solidFill>
              </a:rPr>
              <a:t>M</a:t>
            </a:r>
            <a:r>
              <a:rPr lang="en-US" sz="2400" baseline="0" dirty="0" smtClean="0"/>
              <a:t> of </a:t>
            </a:r>
            <a:r>
              <a:rPr lang="en-US" sz="2400" baseline="0" dirty="0"/>
              <a:t>the central </a:t>
            </a:r>
            <a:r>
              <a:rPr lang="en-US" sz="2400" baseline="0" dirty="0">
                <a:solidFill>
                  <a:srgbClr val="17FFFF"/>
                </a:solidFill>
              </a:rPr>
              <a:t>supermassive black hole </a:t>
            </a:r>
            <a:r>
              <a:rPr lang="en-US" sz="2400" baseline="0" dirty="0"/>
              <a:t>and the </a:t>
            </a:r>
            <a:r>
              <a:rPr lang="en-US" sz="2400" baseline="0" dirty="0" smtClean="0">
                <a:sym typeface="Euclid Symbol" charset="0"/>
              </a:rPr>
              <a:t>luminosity </a:t>
            </a:r>
            <a:r>
              <a:rPr lang="en-US" sz="2400" b="1" baseline="0" dirty="0" smtClean="0">
                <a:solidFill>
                  <a:srgbClr val="FFFF00"/>
                </a:solidFill>
                <a:sym typeface="Euclid Symbol" charset="0"/>
              </a:rPr>
              <a:t>L </a:t>
            </a:r>
            <a:r>
              <a:rPr lang="en-US" sz="2400" baseline="0" dirty="0" smtClean="0">
                <a:sym typeface="Euclid Symbol" charset="0"/>
              </a:rPr>
              <a:t>of the host galaxy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sz="2400" baseline="0" dirty="0" smtClean="0">
                <a:sym typeface="Euclid Symbol" charset="0"/>
              </a:rPr>
              <a:t>Important </a:t>
            </a:r>
            <a:r>
              <a:rPr lang="en-US" sz="2400" baseline="0" dirty="0">
                <a:sym typeface="Euclid Symbol" charset="0"/>
              </a:rPr>
              <a:t>clue on the formation/evolution of </a:t>
            </a:r>
            <a:r>
              <a:rPr lang="en-US" sz="2400" baseline="0" dirty="0">
                <a:solidFill>
                  <a:schemeClr val="bg2"/>
                </a:solidFill>
                <a:sym typeface="Euclid Symbol" charset="0"/>
              </a:rPr>
              <a:t>SMBHs </a:t>
            </a:r>
            <a:r>
              <a:rPr lang="en-US" sz="2400" baseline="0" dirty="0">
                <a:sym typeface="Euclid Symbol" charset="0"/>
              </a:rPr>
              <a:t>and</a:t>
            </a:r>
            <a:r>
              <a:rPr lang="en-US" sz="2400" baseline="0" dirty="0">
                <a:solidFill>
                  <a:schemeClr val="accent2"/>
                </a:solidFill>
                <a:sym typeface="Euclid Symbol" charset="0"/>
              </a:rPr>
              <a:t> </a:t>
            </a:r>
            <a:r>
              <a:rPr lang="en-US" sz="2400" baseline="0" dirty="0">
                <a:solidFill>
                  <a:schemeClr val="bg2"/>
                </a:solidFill>
                <a:sym typeface="Euclid Symbol" charset="0"/>
              </a:rPr>
              <a:t>galaxies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4191000" y="6324600"/>
            <a:ext cx="472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aseline="0">
                <a:solidFill>
                  <a:srgbClr val="FFFF00"/>
                </a:solidFill>
              </a:rPr>
              <a:t>Gultekin et al. (2009)</a:t>
            </a:r>
          </a:p>
        </p:txBody>
      </p:sp>
      <p:pic>
        <p:nvPicPr>
          <p:cNvPr id="6" name="Picture 5" descr="KormendyFig1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38637"/>
            <a:ext cx="9982200" cy="52193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7400" y="5638800"/>
            <a:ext cx="2590800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aseline="0" dirty="0" err="1" smtClean="0">
                <a:solidFill>
                  <a:schemeClr val="bg1"/>
                </a:solidFill>
              </a:rPr>
              <a:t>Kormendy</a:t>
            </a:r>
            <a:r>
              <a:rPr lang="en-US" sz="1600" baseline="0" dirty="0" smtClean="0">
                <a:solidFill>
                  <a:schemeClr val="bg1"/>
                </a:solidFill>
              </a:rPr>
              <a:t> &amp; Ho (2013)</a:t>
            </a:r>
            <a:endParaRPr lang="en-US" sz="16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1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924800" cy="754062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Accretion Regimes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regi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19200"/>
            <a:ext cx="4097867" cy="563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953000"/>
            <a:ext cx="4648200" cy="1631216"/>
          </a:xfrm>
          <a:prstGeom prst="rect">
            <a:avLst/>
          </a:prstGeom>
          <a:noFill/>
          <a:ln>
            <a:solidFill>
              <a:srgbClr val="17FF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7FFFF"/>
                </a:solidFill>
              </a:rPr>
              <a:t>Hot Accretion, ADAF, </a:t>
            </a:r>
            <a:r>
              <a:rPr lang="en-US" dirty="0" err="1" smtClean="0">
                <a:solidFill>
                  <a:srgbClr val="17FFFF"/>
                </a:solidFill>
              </a:rPr>
              <a:t>radiatively</a:t>
            </a:r>
            <a:r>
              <a:rPr lang="en-US" dirty="0" smtClean="0">
                <a:solidFill>
                  <a:srgbClr val="17FFFF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inefficient</a:t>
            </a:r>
            <a:r>
              <a:rPr lang="en-US" dirty="0" smtClean="0">
                <a:solidFill>
                  <a:srgbClr val="FF8F02"/>
                </a:solidFill>
              </a:rPr>
              <a:t> (Narayan &amp; Yi 94, 95; </a:t>
            </a:r>
            <a:r>
              <a:rPr lang="en-US" dirty="0" err="1" smtClean="0">
                <a:solidFill>
                  <a:srgbClr val="FF8F02"/>
                </a:solidFill>
              </a:rPr>
              <a:t>Abramowicz</a:t>
            </a:r>
            <a:r>
              <a:rPr lang="en-US" dirty="0" smtClean="0">
                <a:solidFill>
                  <a:srgbClr val="FF8F02"/>
                </a:solidFill>
              </a:rPr>
              <a:t> et al. 95; Yuan &amp; N 2014)</a:t>
            </a:r>
          </a:p>
          <a:p>
            <a:r>
              <a:rPr lang="en-US" dirty="0" smtClean="0">
                <a:solidFill>
                  <a:srgbClr val="CCFFCC"/>
                </a:solidFill>
              </a:rPr>
              <a:t>LLAGN, BL Lac objects, </a:t>
            </a:r>
            <a:r>
              <a:rPr lang="en-US" dirty="0" err="1" smtClean="0">
                <a:solidFill>
                  <a:srgbClr val="CCFFCC"/>
                </a:solidFill>
              </a:rPr>
              <a:t>Sgr</a:t>
            </a:r>
            <a:r>
              <a:rPr lang="en-US" dirty="0" smtClean="0">
                <a:solidFill>
                  <a:srgbClr val="CCFFCC"/>
                </a:solidFill>
              </a:rPr>
              <a:t> A*, M87</a:t>
            </a:r>
          </a:p>
          <a:p>
            <a:r>
              <a:rPr lang="en-US" dirty="0" smtClean="0">
                <a:solidFill>
                  <a:srgbClr val="CCFFCC"/>
                </a:solidFill>
              </a:rPr>
              <a:t>XRBs in hard state, quiescent state</a:t>
            </a:r>
            <a:endParaRPr lang="en-US" dirty="0">
              <a:solidFill>
                <a:srgbClr val="CCFF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3352800"/>
            <a:ext cx="4648200" cy="1323439"/>
          </a:xfrm>
          <a:prstGeom prst="rect">
            <a:avLst/>
          </a:prstGeom>
          <a:noFill/>
          <a:ln>
            <a:solidFill>
              <a:srgbClr val="17FF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7FFFF"/>
                </a:solidFill>
              </a:rPr>
              <a:t>Thin accretion disk: </a:t>
            </a:r>
            <a:r>
              <a:rPr lang="en-US" dirty="0" err="1" smtClean="0">
                <a:solidFill>
                  <a:srgbClr val="17FFFF"/>
                </a:solidFill>
              </a:rPr>
              <a:t>radiatively</a:t>
            </a:r>
            <a:r>
              <a:rPr lang="en-US" dirty="0" smtClean="0">
                <a:solidFill>
                  <a:srgbClr val="17FFFF"/>
                </a:solidFill>
              </a:rPr>
              <a:t> efficient </a:t>
            </a:r>
            <a:r>
              <a:rPr lang="en-US" dirty="0" smtClean="0">
                <a:solidFill>
                  <a:srgbClr val="FF8F02"/>
                </a:solidFill>
              </a:rPr>
              <a:t>(</a:t>
            </a:r>
            <a:r>
              <a:rPr lang="en-US" dirty="0" err="1" smtClean="0">
                <a:solidFill>
                  <a:srgbClr val="FF8F02"/>
                </a:solidFill>
              </a:rPr>
              <a:t>Shakura-Sunyaev</a:t>
            </a:r>
            <a:r>
              <a:rPr lang="en-US" dirty="0" smtClean="0">
                <a:solidFill>
                  <a:srgbClr val="FF8F02"/>
                </a:solidFill>
              </a:rPr>
              <a:t>, </a:t>
            </a:r>
            <a:r>
              <a:rPr lang="en-US" dirty="0" err="1" smtClean="0">
                <a:solidFill>
                  <a:srgbClr val="FF8F02"/>
                </a:solidFill>
              </a:rPr>
              <a:t>Novikov</a:t>
            </a:r>
            <a:r>
              <a:rPr lang="en-US" dirty="0" smtClean="0">
                <a:solidFill>
                  <a:srgbClr val="FF8F02"/>
                </a:solidFill>
              </a:rPr>
              <a:t>-Thorne 73)</a:t>
            </a:r>
          </a:p>
          <a:p>
            <a:r>
              <a:rPr lang="en-US" dirty="0" smtClean="0">
                <a:solidFill>
                  <a:srgbClr val="CCFFCC"/>
                </a:solidFill>
              </a:rPr>
              <a:t>Typical QSOs, </a:t>
            </a:r>
            <a:r>
              <a:rPr lang="en-US" dirty="0" err="1" smtClean="0">
                <a:solidFill>
                  <a:srgbClr val="CCFFCC"/>
                </a:solidFill>
              </a:rPr>
              <a:t>Seyferts</a:t>
            </a:r>
            <a:endParaRPr lang="en-US" dirty="0">
              <a:solidFill>
                <a:srgbClr val="CCFFCC"/>
              </a:solidFill>
            </a:endParaRPr>
          </a:p>
          <a:p>
            <a:r>
              <a:rPr lang="en-US" dirty="0" smtClean="0">
                <a:solidFill>
                  <a:srgbClr val="CCFFCC"/>
                </a:solidFill>
              </a:rPr>
              <a:t>XRBs in thermal soft state</a:t>
            </a:r>
            <a:endParaRPr lang="en-US" dirty="0">
              <a:solidFill>
                <a:srgbClr val="CCFF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752600"/>
            <a:ext cx="4648200" cy="1323439"/>
          </a:xfrm>
          <a:prstGeom prst="rect">
            <a:avLst/>
          </a:prstGeom>
          <a:noFill/>
          <a:ln>
            <a:solidFill>
              <a:srgbClr val="17FF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Hyper-accretion, slim disk, ADAF </a:t>
            </a:r>
            <a:r>
              <a:rPr lang="en-US" dirty="0" smtClean="0">
                <a:solidFill>
                  <a:srgbClr val="FF8F02"/>
                </a:solidFill>
              </a:rPr>
              <a:t>(</a:t>
            </a:r>
            <a:r>
              <a:rPr lang="en-US" dirty="0" err="1" smtClean="0">
                <a:solidFill>
                  <a:srgbClr val="FF8F02"/>
                </a:solidFill>
              </a:rPr>
              <a:t>Abramowicz</a:t>
            </a:r>
            <a:r>
              <a:rPr lang="en-US" dirty="0" smtClean="0">
                <a:solidFill>
                  <a:srgbClr val="FF8F02"/>
                </a:solidFill>
              </a:rPr>
              <a:t> et al. 1989; N &amp; Yi 94)</a:t>
            </a:r>
          </a:p>
          <a:p>
            <a:r>
              <a:rPr lang="en-US" dirty="0" smtClean="0">
                <a:solidFill>
                  <a:srgbClr val="CCFFCC"/>
                </a:solidFill>
              </a:rPr>
              <a:t>Super-</a:t>
            </a:r>
            <a:r>
              <a:rPr lang="en-US" dirty="0" err="1" smtClean="0">
                <a:solidFill>
                  <a:srgbClr val="CCFFCC"/>
                </a:solidFill>
              </a:rPr>
              <a:t>Eddington</a:t>
            </a:r>
            <a:r>
              <a:rPr lang="en-US" dirty="0" smtClean="0">
                <a:solidFill>
                  <a:srgbClr val="CCFFCC"/>
                </a:solidFill>
              </a:rPr>
              <a:t> accretion</a:t>
            </a:r>
          </a:p>
          <a:p>
            <a:r>
              <a:rPr lang="en-US" dirty="0" smtClean="0">
                <a:solidFill>
                  <a:srgbClr val="CCFFCC"/>
                </a:solidFill>
              </a:rPr>
              <a:t>TDEs, ULXs, SS433</a:t>
            </a:r>
            <a:endParaRPr lang="en-US" dirty="0">
              <a:solidFill>
                <a:srgbClr val="CCFFCC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876800" y="2133600"/>
            <a:ext cx="15240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60066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4876800" y="3962400"/>
            <a:ext cx="1524000" cy="76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60066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4876800" y="5638800"/>
            <a:ext cx="1447800" cy="76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60066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2367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9248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Analytical Disk Models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7772400" cy="4419600"/>
          </a:xfrm>
        </p:spPr>
        <p:txBody>
          <a:bodyPr/>
          <a:lstStyle/>
          <a:p>
            <a:r>
              <a:rPr lang="en-US" dirty="0" smtClean="0"/>
              <a:t>Useful </a:t>
            </a:r>
            <a:r>
              <a:rPr lang="en-US" dirty="0" smtClean="0">
                <a:solidFill>
                  <a:schemeClr val="bg2"/>
                </a:solidFill>
              </a:rPr>
              <a:t>1D models </a:t>
            </a:r>
            <a:r>
              <a:rPr lang="en-US" dirty="0" smtClean="0"/>
              <a:t>have been derived for all three regimes by simplifying the equations and </a:t>
            </a:r>
            <a:r>
              <a:rPr lang="en-US" dirty="0" smtClean="0">
                <a:solidFill>
                  <a:srgbClr val="17FFFF"/>
                </a:solidFill>
              </a:rPr>
              <a:t>integrating vertically</a:t>
            </a:r>
          </a:p>
          <a:p>
            <a:r>
              <a:rPr lang="en-US" dirty="0" smtClean="0"/>
              <a:t>These solutions provide a lot of insight</a:t>
            </a:r>
          </a:p>
          <a:p>
            <a:r>
              <a:rPr lang="en-US" dirty="0" smtClean="0"/>
              <a:t>However, vertically integrated </a:t>
            </a:r>
            <a:r>
              <a:rPr lang="en-US" dirty="0" smtClean="0">
                <a:solidFill>
                  <a:srgbClr val="17FFFF"/>
                </a:solidFill>
              </a:rPr>
              <a:t>1D</a:t>
            </a:r>
            <a:r>
              <a:rPr lang="en-US" dirty="0" smtClean="0"/>
              <a:t> models cannot describe </a:t>
            </a:r>
            <a:r>
              <a:rPr lang="en-US" dirty="0" smtClean="0">
                <a:solidFill>
                  <a:srgbClr val="17FFFF"/>
                </a:solidFill>
              </a:rPr>
              <a:t>jets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17FFFF"/>
                </a:solidFill>
              </a:rPr>
              <a:t>winds</a:t>
            </a:r>
          </a:p>
          <a:p>
            <a:r>
              <a:rPr lang="en-US" dirty="0" smtClean="0"/>
              <a:t>These phenomena are inherently </a:t>
            </a:r>
            <a:r>
              <a:rPr lang="en-US" dirty="0" smtClean="0">
                <a:solidFill>
                  <a:srgbClr val="17FFFF"/>
                </a:solidFill>
              </a:rPr>
              <a:t>2D</a:t>
            </a:r>
            <a:endParaRPr lang="en-US" dirty="0"/>
          </a:p>
          <a:p>
            <a:r>
              <a:rPr lang="en-US" dirty="0" smtClean="0"/>
              <a:t>Need </a:t>
            </a:r>
            <a:r>
              <a:rPr lang="en-US" dirty="0" smtClean="0">
                <a:solidFill>
                  <a:srgbClr val="17FFFF"/>
                </a:solidFill>
              </a:rPr>
              <a:t>numerical simulations</a:t>
            </a:r>
            <a:endParaRPr lang="en-US" dirty="0">
              <a:solidFill>
                <a:srgbClr val="17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44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50339</TotalTime>
  <Words>2174</Words>
  <Application>Microsoft Office PowerPoint</Application>
  <PresentationFormat>全屏显示(4:3)</PresentationFormat>
  <Paragraphs>405</Paragraphs>
  <Slides>54</Slides>
  <Notes>4</Notes>
  <HiddenSlides>5</HiddenSlides>
  <MMClips>6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54</vt:i4>
      </vt:variant>
    </vt:vector>
  </HeadingPairs>
  <TitlesOfParts>
    <vt:vector size="73" baseType="lpstr">
      <vt:lpstr>cmmi7</vt:lpstr>
      <vt:lpstr>cmr10</vt:lpstr>
      <vt:lpstr>Euclid Symbol</vt:lpstr>
      <vt:lpstr>Gill Sans</vt:lpstr>
      <vt:lpstr>Microsoft JhengHei</vt:lpstr>
      <vt:lpstr>ＭＳ Ｐゴシック</vt:lpstr>
      <vt:lpstr>STIXGeneral</vt:lpstr>
      <vt:lpstr>宋体</vt:lpstr>
      <vt:lpstr>Arial</vt:lpstr>
      <vt:lpstr>Cambria Math</vt:lpstr>
      <vt:lpstr>Garamond</vt:lpstr>
      <vt:lpstr>Tahoma</vt:lpstr>
      <vt:lpstr>Times New Roman</vt:lpstr>
      <vt:lpstr>Wingdings</vt:lpstr>
      <vt:lpstr>Stream</vt:lpstr>
      <vt:lpstr>Photo Editor Photo</vt:lpstr>
      <vt:lpstr>Image</vt:lpstr>
      <vt:lpstr>公式</vt:lpstr>
      <vt:lpstr>数式</vt:lpstr>
      <vt:lpstr>PowerPoint 演示文稿</vt:lpstr>
      <vt:lpstr>OUTLINE</vt:lpstr>
      <vt:lpstr>Black Hole Accretion Disks</vt:lpstr>
      <vt:lpstr>PowerPoint 演示文稿</vt:lpstr>
      <vt:lpstr>PowerPoint 演示文稿</vt:lpstr>
      <vt:lpstr>Relativistic Jets</vt:lpstr>
      <vt:lpstr>The BH-Bulge Relation</vt:lpstr>
      <vt:lpstr>Accretion Regimes</vt:lpstr>
      <vt:lpstr>Analytical Disk Models</vt:lpstr>
      <vt:lpstr>Numerical Simulations</vt:lpstr>
      <vt:lpstr>PowerPoint 演示文稿</vt:lpstr>
      <vt:lpstr>Brief History of Simulations</vt:lpstr>
      <vt:lpstr>Magneto_Rotational Instability (MRI)</vt:lpstr>
      <vt:lpstr>Topic 1:  Wind from hot accretion flows</vt:lpstr>
      <vt:lpstr>(MHD) wind from hot accretion flow: overview</vt:lpstr>
      <vt:lpstr>Accretion rate decreases inward</vt:lpstr>
      <vt:lpstr>Confirmed by Observations of Sgr A* </vt:lpstr>
      <vt:lpstr>Two Models proposed to explain the simulation</vt:lpstr>
      <vt:lpstr>Which one is correct, ADIOS or CDAF?  Yuan et al. (2012, 2015) </vt:lpstr>
      <vt:lpstr>Outflow confirmed by new observations </vt:lpstr>
      <vt:lpstr>“Virtual particle trajectory”</vt:lpstr>
      <vt:lpstr>PowerPoint 演示文稿</vt:lpstr>
      <vt:lpstr>Properties of wind: mass flux</vt:lpstr>
      <vt:lpstr>Properties of wind: poloidal speed</vt:lpstr>
      <vt:lpstr>Properties of outflow: energy flux</vt:lpstr>
      <vt:lpstr>Main properties of wind</vt:lpstr>
      <vt:lpstr>Mechanism of outflow production</vt:lpstr>
      <vt:lpstr>Wind vs. jet: summary</vt:lpstr>
      <vt:lpstr>Whether or where does the wind stop to be produced?</vt:lpstr>
      <vt:lpstr>2D MHD analytical solution with winds</vt:lpstr>
      <vt:lpstr>Ongoing work:  Does the MHD wind exist in a thin disk?</vt:lpstr>
      <vt:lpstr>Application: “accretion wind” model for Fermi bubbles</vt:lpstr>
      <vt:lpstr>Results (II): γ-ray radiation</vt:lpstr>
      <vt:lpstr> </vt:lpstr>
      <vt:lpstr>Implication: roles of wind in other aspects</vt:lpstr>
      <vt:lpstr>Topic 2: Slim disks</vt:lpstr>
      <vt:lpstr>One-dimensional model: energy advection </vt:lpstr>
      <vt:lpstr>Photon Trapping: 1D scenario</vt:lpstr>
      <vt:lpstr>Recent works</vt:lpstr>
      <vt:lpstr>Result one:  Global 3D RMHD simulation by Princeton group</vt:lpstr>
      <vt:lpstr>Result two:  Global 2D GRRMHD result of Harvard group</vt:lpstr>
      <vt:lpstr>Topic 3: Jet</vt:lpstr>
      <vt:lpstr>PowerPoint 演示文稿</vt:lpstr>
      <vt:lpstr>BZ jet and disk jet</vt:lpstr>
      <vt:lpstr>BZ jet</vt:lpstr>
      <vt:lpstr>Magnetically arrested disk</vt:lpstr>
      <vt:lpstr>MAD (continue)</vt:lpstr>
      <vt:lpstr>Disk-jet versus BZ jet</vt:lpstr>
      <vt:lpstr>BZ jet: Confronting observations</vt:lpstr>
      <vt:lpstr>Observation (I): Correlation between jet power &amp; BH spin</vt:lpstr>
      <vt:lpstr>Observation (II): jet in a BH candidate (4U1630-47) </vt:lpstr>
      <vt:lpstr>Observation (III): correlation between jet power and disk luminosity</vt:lpstr>
      <vt:lpstr>Summary</vt:lpstr>
      <vt:lpstr>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 Yuan</dc:creator>
  <cp:lastModifiedBy>think</cp:lastModifiedBy>
  <cp:revision>910</cp:revision>
  <dcterms:created xsi:type="dcterms:W3CDTF">1601-01-01T00:00:00Z</dcterms:created>
  <dcterms:modified xsi:type="dcterms:W3CDTF">2016-06-05T14:11:52Z</dcterms:modified>
</cp:coreProperties>
</file>